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0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412C662-43D8-48FE-A912-7386FCCA2F2C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C42C529-BA88-4BE4-8610-12BBE8EEF00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C662-43D8-48FE-A912-7386FCCA2F2C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C529-BA88-4BE4-8610-12BBE8EEF00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C662-43D8-48FE-A912-7386FCCA2F2C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C529-BA88-4BE4-8610-12BBE8EEF00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412C662-43D8-48FE-A912-7386FCCA2F2C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C529-BA88-4BE4-8610-12BBE8EEF00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412C662-43D8-48FE-A912-7386FCCA2F2C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C42C529-BA88-4BE4-8610-12BBE8EEF00D}" type="slidenum">
              <a:rPr lang="bg-BG" smtClean="0"/>
              <a:t>‹#›</a:t>
            </a:fld>
            <a:endParaRPr lang="bg-BG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412C662-43D8-48FE-A912-7386FCCA2F2C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42C529-BA88-4BE4-8610-12BBE8EEF00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412C662-43D8-48FE-A912-7386FCCA2F2C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C42C529-BA88-4BE4-8610-12BBE8EEF00D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C662-43D8-48FE-A912-7386FCCA2F2C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C529-BA88-4BE4-8610-12BBE8EEF00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412C662-43D8-48FE-A912-7386FCCA2F2C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42C529-BA88-4BE4-8610-12BBE8EEF00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412C662-43D8-48FE-A912-7386FCCA2F2C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C42C529-BA88-4BE4-8610-12BBE8EEF00D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412C662-43D8-48FE-A912-7386FCCA2F2C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C42C529-BA88-4BE4-8610-12BBE8EEF00D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412C662-43D8-48FE-A912-7386FCCA2F2C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C42C529-BA88-4BE4-8610-12BBE8EEF00D}" type="slidenum">
              <a:rPr lang="bg-BG" smtClean="0"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wiki/%D0%98%D0%B7%D1%80%D0%B5%D1%87%D0%B5%D0%BD%D0%B8%D0%B5" TargetMode="External"/><Relationship Id="rId2" Type="http://schemas.openxmlformats.org/officeDocument/2006/relationships/hyperlink" Target="https://www.mon.bg/bg/168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echica.com/pisane-smiatane/pisane/%D0%BF%D0%BE%D0%B4%D0%B1%D1%83%D0%B4%D0%B8%D1%82%D0%B5%D0%BB%D0%BD%D0%BE-%D0%B8%D0%B7%D1%80%D0%B5%D1%87%D0%B5%D0%BD%D0%B8%D0%B5/" TargetMode="External"/><Relationship Id="rId4" Type="http://schemas.openxmlformats.org/officeDocument/2006/relationships/hyperlink" Target="http://bg.mlp-book.com/fulldemo/Xwk0eisDGN-900/5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103422" cy="1938332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Видове изречения по цел на </a:t>
            </a:r>
            <a:r>
              <a:rPr lang="bg-BG" dirty="0" smtClean="0"/>
              <a:t>изказване</a:t>
            </a:r>
            <a:r>
              <a:rPr lang="en-US" dirty="0" smtClean="0"/>
              <a:t> </a:t>
            </a:r>
            <a:r>
              <a:rPr lang="bg-BG" dirty="0" smtClean="0"/>
              <a:t>– </a:t>
            </a:r>
            <a:r>
              <a:rPr lang="bg-BG" dirty="0" smtClean="0"/>
              <a:t>възклицателни и подбудителни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643314"/>
            <a:ext cx="8062912" cy="1752600"/>
          </a:xfrm>
        </p:spPr>
        <p:txBody>
          <a:bodyPr>
            <a:normAutofit fontScale="85000" lnSpcReduction="10000"/>
          </a:bodyPr>
          <a:lstStyle/>
          <a:p>
            <a:pPr marR="6400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bg-BG" sz="3200" i="1" dirty="0" smtClean="0">
                <a:ln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Изготвил: Даниела Йорданова, студент-практикант по проект „Студентски практики“</a:t>
            </a:r>
          </a:p>
          <a:p>
            <a:pPr marR="6400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3200" i="1" dirty="0" smtClean="0">
                <a:ln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Провери</a:t>
            </a:r>
            <a:r>
              <a:rPr lang="en-US" sz="3200" i="1" dirty="0" smtClean="0">
                <a:ln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200" i="1" dirty="0" smtClean="0">
                <a:ln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редактира</a:t>
            </a:r>
            <a:r>
              <a:rPr lang="ru-RU" sz="3200" i="1" dirty="0" smtClean="0">
                <a:ln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i="1" dirty="0" smtClean="0">
                <a:ln>
                  <a:noFill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337AB7"/>
                </a:solidFill>
                <a:latin typeface="&amp;quot"/>
                <a:hlinkClick r:id="rId2"/>
              </a:rPr>
              <a:t>Учебна програма по български език и литература </a:t>
            </a:r>
            <a:r>
              <a:rPr lang="ru-RU" dirty="0">
                <a:solidFill>
                  <a:srgbClr val="337AB7"/>
                </a:solidFill>
                <a:latin typeface="&amp;quot"/>
                <a:hlinkClick r:id="rId2"/>
              </a:rPr>
              <a:t>за IІI клас в сила от учебната 2018/2019 година</a:t>
            </a:r>
            <a:r>
              <a:rPr lang="ru-RU" dirty="0">
                <a:solidFill>
                  <a:srgbClr val="333333"/>
                </a:solidFill>
                <a:latin typeface="Roboto Condensed"/>
              </a:rPr>
              <a:t>, </a:t>
            </a:r>
            <a:r>
              <a:rPr lang="ru-RU" dirty="0" smtClean="0">
                <a:solidFill>
                  <a:srgbClr val="333333"/>
                </a:solidFill>
                <a:latin typeface="Roboto Condensed"/>
              </a:rPr>
              <a:t>утвърдена </a:t>
            </a:r>
            <a:r>
              <a:rPr lang="ru-RU" dirty="0">
                <a:solidFill>
                  <a:srgbClr val="333333"/>
                </a:solidFill>
                <a:latin typeface="Roboto Condensed"/>
              </a:rPr>
              <a:t>със Заповед № РД09-1093/25.01.2017 г</a:t>
            </a:r>
            <a:r>
              <a:rPr lang="ru-RU" dirty="0" smtClean="0">
                <a:solidFill>
                  <a:srgbClr val="333333"/>
                </a:solidFill>
                <a:latin typeface="Roboto Condensed"/>
              </a:rPr>
              <a:t>. на МОН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3"/>
              </a:rPr>
              <a:t>https://bg.wikipedia.org</a:t>
            </a:r>
            <a:endParaRPr lang="bg-BG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4"/>
              </a:rPr>
              <a:t>http://bg.mlp-book.com</a:t>
            </a:r>
            <a:endParaRPr lang="bg-BG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5"/>
              </a:rPr>
              <a:t>http://www.dechica.com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429684" cy="2000264"/>
          </a:xfrm>
        </p:spPr>
        <p:txBody>
          <a:bodyPr>
            <a:noAutofit/>
          </a:bodyPr>
          <a:lstStyle/>
          <a:p>
            <a:pPr algn="ctr"/>
            <a:r>
              <a:rPr lang="bg-BG" sz="4800" dirty="0" smtClean="0">
                <a:effectLst/>
                <a:latin typeface="Century Gothic" panose="020B0502020202020204" pitchFamily="34" charset="0"/>
                <a:cs typeface="Times New Roman" pitchFamily="18" charset="0"/>
              </a:rPr>
              <a:t>Изречението </a:t>
            </a:r>
            <a:r>
              <a:rPr lang="bg-BG" sz="4800" dirty="0" smtClean="0">
                <a:effectLst/>
                <a:latin typeface="Century Gothic" panose="020B0502020202020204" pitchFamily="34" charset="0"/>
                <a:cs typeface="Times New Roman" pitchFamily="18" charset="0"/>
              </a:rPr>
              <a:t>се състои от думи, свързани по смисъл.</a:t>
            </a:r>
            <a:endParaRPr lang="bg-BG" sz="4800" dirty="0">
              <a:effectLst/>
              <a:latin typeface="Century Gothic" panose="020B050202020202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Видове изречения, според целта на изказването: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4000" dirty="0">
                <a:latin typeface="Century Gothic" panose="020B0502020202020204" pitchFamily="34" charset="0"/>
                <a:cs typeface="Times New Roman" pitchFamily="18" charset="0"/>
              </a:rPr>
              <a:t>с</a:t>
            </a:r>
            <a:r>
              <a:rPr lang="bg-BG" sz="4000" dirty="0" smtClean="0">
                <a:latin typeface="Century Gothic" panose="020B0502020202020204" pitchFamily="34" charset="0"/>
                <a:cs typeface="Times New Roman" pitchFamily="18" charset="0"/>
              </a:rPr>
              <a:t>ъобщително</a:t>
            </a:r>
            <a:r>
              <a:rPr lang="bg-BG" sz="4000" dirty="0" smtClean="0">
                <a:latin typeface="Century Gothic" panose="020B0502020202020204" pitchFamily="34" charset="0"/>
                <a:cs typeface="Times New Roman" pitchFamily="18" charset="0"/>
              </a:rPr>
              <a:t>;</a:t>
            </a:r>
          </a:p>
          <a:p>
            <a:pPr algn="ctr"/>
            <a:r>
              <a:rPr lang="bg-BG" sz="4000" dirty="0">
                <a:latin typeface="Century Gothic" panose="020B0502020202020204" pitchFamily="34" charset="0"/>
                <a:cs typeface="Times New Roman" pitchFamily="18" charset="0"/>
              </a:rPr>
              <a:t>в</a:t>
            </a:r>
            <a:r>
              <a:rPr lang="bg-BG" sz="4000" dirty="0" smtClean="0">
                <a:latin typeface="Century Gothic" panose="020B0502020202020204" pitchFamily="34" charset="0"/>
                <a:cs typeface="Times New Roman" pitchFamily="18" charset="0"/>
              </a:rPr>
              <a:t>ъпросително</a:t>
            </a:r>
            <a:r>
              <a:rPr lang="bg-BG" sz="4000" dirty="0" smtClean="0">
                <a:latin typeface="Century Gothic" panose="020B0502020202020204" pitchFamily="34" charset="0"/>
                <a:cs typeface="Times New Roman" pitchFamily="18" charset="0"/>
              </a:rPr>
              <a:t>;</a:t>
            </a:r>
          </a:p>
          <a:p>
            <a:pPr algn="ctr"/>
            <a:r>
              <a:rPr lang="bg-BG" sz="4000" dirty="0">
                <a:latin typeface="Century Gothic" panose="020B0502020202020204" pitchFamily="34" charset="0"/>
                <a:cs typeface="Times New Roman" pitchFamily="18" charset="0"/>
              </a:rPr>
              <a:t>в</a:t>
            </a:r>
            <a:r>
              <a:rPr lang="bg-BG" sz="4000" dirty="0" smtClean="0">
                <a:latin typeface="Century Gothic" panose="020B0502020202020204" pitchFamily="34" charset="0"/>
                <a:cs typeface="Times New Roman" pitchFamily="18" charset="0"/>
              </a:rPr>
              <a:t>ъзклицателно</a:t>
            </a:r>
            <a:r>
              <a:rPr lang="bg-BG" sz="4000" dirty="0" smtClean="0">
                <a:latin typeface="Century Gothic" panose="020B0502020202020204" pitchFamily="34" charset="0"/>
                <a:cs typeface="Times New Roman" pitchFamily="18" charset="0"/>
              </a:rPr>
              <a:t>;</a:t>
            </a:r>
          </a:p>
          <a:p>
            <a:pPr algn="ctr"/>
            <a:r>
              <a:rPr lang="bg-BG" sz="4000" dirty="0" smtClean="0">
                <a:latin typeface="Century Gothic" panose="020B0502020202020204" pitchFamily="34" charset="0"/>
                <a:cs typeface="Times New Roman" pitchFamily="18" charset="0"/>
              </a:rPr>
              <a:t>п</a:t>
            </a:r>
            <a:r>
              <a:rPr lang="bg-BG" sz="4000" dirty="0" smtClean="0">
                <a:latin typeface="Century Gothic" panose="020B0502020202020204" pitchFamily="34" charset="0"/>
                <a:cs typeface="Times New Roman" pitchFamily="18" charset="0"/>
              </a:rPr>
              <a:t>одбудително.</a:t>
            </a:r>
            <a:endParaRPr lang="bg-BG" sz="4000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587615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bg-BG" sz="3600" dirty="0" smtClean="0">
                <a:effectLst/>
                <a:latin typeface="Century Gothic" panose="020B0502020202020204" pitchFamily="34" charset="0"/>
                <a:cs typeface="Times New Roman" pitchFamily="18" charset="0"/>
              </a:rPr>
              <a:t>С </a:t>
            </a:r>
            <a:r>
              <a:rPr lang="bg-BG" sz="3600" b="1" dirty="0" smtClean="0">
                <a:effectLst/>
                <a:latin typeface="Century Gothic" panose="020B0502020202020204" pitchFamily="34" charset="0"/>
                <a:cs typeface="Times New Roman" pitchFamily="18" charset="0"/>
              </a:rPr>
              <a:t>възклицателното изречение </a:t>
            </a:r>
            <a:r>
              <a:rPr lang="bg-BG" sz="3600" dirty="0" smtClean="0">
                <a:effectLst/>
                <a:latin typeface="Century Gothic" panose="020B0502020202020204" pitchFamily="34" charset="0"/>
                <a:cs typeface="Times New Roman" pitchFamily="18" charset="0"/>
              </a:rPr>
              <a:t>се изразяват </a:t>
            </a:r>
            <a:r>
              <a:rPr lang="bg-BG" sz="3600" dirty="0" smtClean="0">
                <a:effectLst/>
                <a:latin typeface="Century Gothic" panose="020B0502020202020204" pitchFamily="34" charset="0"/>
                <a:cs typeface="Times New Roman" pitchFamily="18" charset="0"/>
              </a:rPr>
              <a:t>чувства – </a:t>
            </a:r>
            <a:r>
              <a:rPr lang="bg-BG" sz="3600" dirty="0" smtClean="0">
                <a:effectLst/>
                <a:latin typeface="Century Gothic" panose="020B0502020202020204" pitchFamily="34" charset="0"/>
                <a:cs typeface="Times New Roman" pitchFamily="18" charset="0"/>
              </a:rPr>
              <a:t>радост, тъга, </a:t>
            </a:r>
            <a:r>
              <a:rPr lang="bg-BG" sz="3600" dirty="0" smtClean="0">
                <a:effectLst/>
                <a:latin typeface="Century Gothic" panose="020B0502020202020204" pitchFamily="34" charset="0"/>
                <a:cs typeface="Times New Roman" pitchFamily="18" charset="0"/>
              </a:rPr>
              <a:t>болка и др. </a:t>
            </a:r>
            <a:r>
              <a:rPr lang="bg-BG" sz="3600" dirty="0" smtClean="0">
                <a:effectLst/>
                <a:latin typeface="Century Gothic" panose="020B0502020202020204" pitchFamily="34" charset="0"/>
                <a:cs typeface="Times New Roman" pitchFamily="18" charset="0"/>
              </a:rPr>
              <a:t>В тях се употребяват </a:t>
            </a:r>
            <a:r>
              <a:rPr lang="bg-BG" sz="3600" dirty="0" smtClean="0">
                <a:effectLst/>
                <a:latin typeface="Century Gothic" panose="020B0502020202020204" pitchFamily="34" charset="0"/>
                <a:cs typeface="Times New Roman" pitchFamily="18" charset="0"/>
              </a:rPr>
              <a:t>думи, които подсилват чувството – </a:t>
            </a:r>
            <a:r>
              <a:rPr lang="bg-BG" sz="3600" i="1" dirty="0" smtClean="0">
                <a:effectLst/>
                <a:latin typeface="Century Gothic" panose="020B0502020202020204" pitchFamily="34" charset="0"/>
                <a:cs typeface="Times New Roman" pitchFamily="18" charset="0"/>
              </a:rPr>
              <a:t>ах, ох, ех, леле, брей </a:t>
            </a:r>
            <a:r>
              <a:rPr lang="bg-BG" sz="3600" dirty="0" smtClean="0">
                <a:effectLst/>
                <a:latin typeface="Century Gothic" panose="020B0502020202020204" pitchFamily="34" charset="0"/>
                <a:cs typeface="Times New Roman" pitchFamily="18" charset="0"/>
              </a:rPr>
              <a:t>и други. </a:t>
            </a:r>
            <a:r>
              <a:rPr lang="bg-BG" sz="3600" dirty="0" smtClean="0">
                <a:effectLst/>
                <a:latin typeface="Century Gothic" panose="020B0502020202020204" pitchFamily="34" charset="0"/>
                <a:cs typeface="Times New Roman" pitchFamily="18" charset="0"/>
              </a:rPr>
              <a:t>Те се отделят със запетаи.</a:t>
            </a:r>
            <a:endParaRPr lang="bg-BG" sz="3600" dirty="0">
              <a:effectLst/>
              <a:latin typeface="Century Gothic" panose="020B050202020202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000240"/>
            <a:ext cx="8640960" cy="222084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bg-BG" sz="4400" dirty="0" smtClean="0">
                <a:latin typeface="Century Gothic" panose="020B0502020202020204" pitchFamily="34" charset="0"/>
                <a:cs typeface="Times New Roman" pitchFamily="18" charset="0"/>
              </a:rPr>
              <a:t>В края на </a:t>
            </a:r>
            <a:r>
              <a:rPr lang="bg-BG" sz="4400" dirty="0" smtClean="0">
                <a:latin typeface="Century Gothic" panose="020B0502020202020204" pitchFamily="34" charset="0"/>
                <a:cs typeface="Times New Roman" pitchFamily="18" charset="0"/>
              </a:rPr>
              <a:t>възклицателното изречение </a:t>
            </a:r>
            <a:r>
              <a:rPr lang="bg-BG" sz="4400" dirty="0" smtClean="0">
                <a:latin typeface="Century Gothic" panose="020B0502020202020204" pitchFamily="34" charset="0"/>
                <a:cs typeface="Times New Roman" pitchFamily="18" charset="0"/>
              </a:rPr>
              <a:t>се поставя удивителен знак!</a:t>
            </a:r>
            <a:endParaRPr lang="bg-BG" sz="4400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329642" cy="2089936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Кое изречение е възклицателно? Посвавете подходящия знак за край на изреченията.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5852" y="3817926"/>
            <a:ext cx="3060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Ох, </a:t>
            </a:r>
            <a: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колко ме боли зъб</a:t>
            </a:r>
          </a:p>
        </p:txBody>
      </p:sp>
      <p:sp>
        <p:nvSpPr>
          <p:cNvPr id="5" name="Rectangle 4"/>
          <p:cNvSpPr/>
          <p:nvPr/>
        </p:nvSpPr>
        <p:spPr>
          <a:xfrm>
            <a:off x="4233349" y="3817925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6" name="Rectangle 5"/>
          <p:cNvSpPr/>
          <p:nvPr/>
        </p:nvSpPr>
        <p:spPr>
          <a:xfrm>
            <a:off x="4529080" y="3091010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7" name="Rectangle 6"/>
          <p:cNvSpPr/>
          <p:nvPr/>
        </p:nvSpPr>
        <p:spPr>
          <a:xfrm>
            <a:off x="1285852" y="4572008"/>
            <a:ext cx="174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Боли ме зъб</a:t>
            </a:r>
          </a:p>
        </p:txBody>
      </p:sp>
      <p:sp>
        <p:nvSpPr>
          <p:cNvPr id="8" name="Rectangle 7"/>
          <p:cNvSpPr/>
          <p:nvPr/>
        </p:nvSpPr>
        <p:spPr>
          <a:xfrm>
            <a:off x="2864489" y="4286256"/>
            <a:ext cx="3385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6460" y="2150174"/>
            <a:ext cx="3571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85852" y="3071810"/>
            <a:ext cx="3416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Брей, </a:t>
            </a:r>
            <a: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много си пораснал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85852" y="2428868"/>
            <a:ext cx="2709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Много си пораснал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428728" y="3500438"/>
            <a:ext cx="32147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85852" y="4286256"/>
            <a:ext cx="30003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35719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bg-BG" b="1" dirty="0" smtClean="0">
                <a:effectLst/>
                <a:latin typeface="Century Gothic" panose="020B0502020202020204" pitchFamily="34" charset="0"/>
                <a:cs typeface="Times New Roman" pitchFamily="18" charset="0"/>
              </a:rPr>
              <a:t>Подбудителни </a:t>
            </a:r>
            <a:r>
              <a:rPr lang="bg-BG" b="1" dirty="0" smtClean="0">
                <a:effectLst/>
                <a:latin typeface="Century Gothic" panose="020B0502020202020204" pitchFamily="34" charset="0"/>
                <a:cs typeface="Times New Roman" pitchFamily="18" charset="0"/>
              </a:rPr>
              <a:t>изречения</a:t>
            </a:r>
            <a:r>
              <a:rPr lang="bg-BG" dirty="0" smtClean="0">
                <a:effectLst/>
                <a:latin typeface="Century Gothic" panose="020B0502020202020204" pitchFamily="34" charset="0"/>
                <a:cs typeface="Times New Roman" pitchFamily="18" charset="0"/>
              </a:rPr>
              <a:t> </a:t>
            </a:r>
            <a:r>
              <a:rPr lang="bg-BG" dirty="0" smtClean="0">
                <a:effectLst/>
                <a:latin typeface="Century Gothic" panose="020B0502020202020204" pitchFamily="34" charset="0"/>
                <a:cs typeface="Times New Roman" pitchFamily="18" charset="0"/>
              </a:rPr>
              <a:t>използваме, </a:t>
            </a:r>
            <a:r>
              <a:rPr lang="bg-BG" dirty="0" smtClean="0">
                <a:effectLst/>
                <a:latin typeface="Century Gothic" panose="020B0502020202020204" pitchFamily="34" charset="0"/>
                <a:cs typeface="Times New Roman" pitchFamily="18" charset="0"/>
              </a:rPr>
              <a:t>когато искаме да изразим молба, желание, заповед, забрана или съвет.</a:t>
            </a:r>
            <a:endParaRPr lang="bg-BG" dirty="0">
              <a:effectLst/>
              <a:latin typeface="Century Gothic" panose="020B050202020202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275635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bg-BG" dirty="0" smtClean="0">
                <a:latin typeface="Century Gothic" panose="020B0502020202020204" pitchFamily="34" charset="0"/>
                <a:cs typeface="Times New Roman" pitchFamily="18" charset="0"/>
              </a:rPr>
              <a:t>В </a:t>
            </a:r>
            <a:r>
              <a:rPr lang="bg-BG" dirty="0" smtClean="0">
                <a:latin typeface="Century Gothic" panose="020B0502020202020204" pitchFamily="34" charset="0"/>
                <a:cs typeface="Times New Roman" pitchFamily="18" charset="0"/>
              </a:rPr>
              <a:t>подбудителните изречения</a:t>
            </a:r>
            <a:r>
              <a:rPr lang="bg-BG" dirty="0" smtClean="0">
                <a:latin typeface="Century Gothic" panose="020B0502020202020204" pitchFamily="34" charset="0"/>
                <a:cs typeface="Times New Roman" pitchFamily="18" charset="0"/>
              </a:rPr>
              <a:t> често </a:t>
            </a:r>
            <a:r>
              <a:rPr lang="bg-BG" dirty="0" smtClean="0">
                <a:latin typeface="Century Gothic" panose="020B0502020202020204" pitchFamily="34" charset="0"/>
                <a:cs typeface="Times New Roman" pitchFamily="18" charset="0"/>
              </a:rPr>
              <a:t>се използват думите </a:t>
            </a:r>
            <a:r>
              <a:rPr lang="bg-BG" i="1" dirty="0" smtClean="0">
                <a:latin typeface="Century Gothic" panose="020B0502020202020204" pitchFamily="34" charset="0"/>
                <a:cs typeface="Times New Roman" pitchFamily="18" charset="0"/>
              </a:rPr>
              <a:t>моля, хайде, внимавай </a:t>
            </a:r>
            <a:r>
              <a:rPr lang="bg-BG" dirty="0" smtClean="0">
                <a:latin typeface="Century Gothic" panose="020B0502020202020204" pitchFamily="34" charset="0"/>
                <a:cs typeface="Times New Roman" pitchFamily="18" charset="0"/>
              </a:rPr>
              <a:t>и други. В края на изречението се пише удивителен знак или точка.</a:t>
            </a:r>
            <a:endParaRPr lang="bg-BG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Напишете примери за подбудителни изречения.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1142976" y="2000240"/>
            <a:ext cx="1785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Заповед</a:t>
            </a:r>
            <a:r>
              <a:rPr lang="bg-BG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0430" y="2071678"/>
            <a:ext cx="3301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Напиши си домашното!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2976" y="3000372"/>
            <a:ext cx="10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Молба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0430" y="3031310"/>
            <a:ext cx="4113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Моля те, ела да ми помогнеш.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2976" y="3929066"/>
            <a:ext cx="12234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Забрана</a:t>
            </a:r>
          </a:p>
        </p:txBody>
      </p:sp>
      <p:sp>
        <p:nvSpPr>
          <p:cNvPr id="9" name="Rectangle 8"/>
          <p:cNvSpPr/>
          <p:nvPr/>
        </p:nvSpPr>
        <p:spPr>
          <a:xfrm>
            <a:off x="3500430" y="3956694"/>
            <a:ext cx="3446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Няма да излизаш навън!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14414" y="4857760"/>
            <a:ext cx="963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Съвет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0430" y="4857759"/>
            <a:ext cx="3894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Най-добре е да се съгласиш.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198</TotalTime>
  <Words>259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&amp;quot</vt:lpstr>
      <vt:lpstr>Century Gothic</vt:lpstr>
      <vt:lpstr>Roboto Condensed</vt:lpstr>
      <vt:lpstr>Times New Roman</vt:lpstr>
      <vt:lpstr>Verdana</vt:lpstr>
      <vt:lpstr>Wingdings 2</vt:lpstr>
      <vt:lpstr>Verve</vt:lpstr>
      <vt:lpstr>Видове изречения по цел на изказване – възклицателни и подбудителни</vt:lpstr>
      <vt:lpstr>Изречението се състои от думи, свързани по смисъл.</vt:lpstr>
      <vt:lpstr>Видове изречения, според целта на изказването:</vt:lpstr>
      <vt:lpstr>С възклицателното изречение се изразяват чувства – радост, тъга, болка и др. В тях се употребяват думи, които подсилват чувството – ах, ох, ех, леле, брей и други. Те се отделят със запетаи.</vt:lpstr>
      <vt:lpstr>В края на възклицателното изречение се поставя удивителен знак!</vt:lpstr>
      <vt:lpstr>Кое изречение е възклицателно? Посвавете подходящия знак за край на изреченията.</vt:lpstr>
      <vt:lpstr>Подбудителни изречения използваме, когато искаме да изразим молба, желание, заповед, забрана или съвет.</vt:lpstr>
      <vt:lpstr>В подбудителните изречения често се използват думите моля, хайде, внимавай и други. В края на изречението се пише удивителен знак или точка.</vt:lpstr>
      <vt:lpstr>Напишете примери за подбудителни изречения.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Видове изречения по цел на изказване– възклицателни и подбудителни</dc:title>
  <dc:creator>Galya</dc:creator>
  <cp:lastModifiedBy>Диляна Гаджева</cp:lastModifiedBy>
  <cp:revision>12</cp:revision>
  <dcterms:created xsi:type="dcterms:W3CDTF">2018-07-18T13:14:54Z</dcterms:created>
  <dcterms:modified xsi:type="dcterms:W3CDTF">2018-08-01T14:44:29Z</dcterms:modified>
</cp:coreProperties>
</file>