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8B5CD-ABCA-4F1D-BB8E-ABAD52E39994}" type="datetimeFigureOut">
              <a:rPr lang="bg-BG" smtClean="0"/>
              <a:pPr/>
              <a:t>21.8.2018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C4CB3-D176-424D-B58B-2853A04E4DC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ematika.bg/geometry/area.html" TargetMode="External"/><Relationship Id="rId2" Type="http://schemas.openxmlformats.org/officeDocument/2006/relationships/hyperlink" Target="https://www.mon.bg/bg/219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Умножение на многоцифрено число с </a:t>
            </a:r>
            <a:r>
              <a:rPr lang="bg-BG" dirty="0" err="1" smtClean="0"/>
              <a:t>едноцифрено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bg-BG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Изготвил: Галя Караджова, студент- практикант по проект„Студентски практики“</a:t>
            </a:r>
          </a:p>
          <a:p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Провери</a:t>
            </a:r>
            <a:r>
              <a:rPr lang="bg-BG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редактира</a:t>
            </a:r>
            <a:r>
              <a:rPr lang="ru-RU" sz="2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Диляна Гаджева, ментор по проекта</a:t>
            </a:r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572560" cy="44291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Segoe Print" pitchFamily="2" charset="0"/>
              </a:rPr>
              <a:t>Единицата декар</a:t>
            </a:r>
            <a:r>
              <a:rPr lang="ru-RU" dirty="0">
                <a:latin typeface="Segoe Print" pitchFamily="2" charset="0"/>
              </a:rPr>
              <a:t> </a:t>
            </a:r>
            <a:r>
              <a:rPr lang="ru-RU" dirty="0" smtClean="0">
                <a:latin typeface="Segoe Print" pitchFamily="2" charset="0"/>
              </a:rPr>
              <a:t>е широко използвана в България.</a:t>
            </a:r>
            <a:br>
              <a:rPr lang="ru-RU" dirty="0" smtClean="0">
                <a:latin typeface="Segoe Print" pitchFamily="2" charset="0"/>
              </a:rPr>
            </a:br>
            <a:r>
              <a:rPr lang="ru-RU" dirty="0" smtClean="0">
                <a:latin typeface="Segoe Print" pitchFamily="2" charset="0"/>
              </a:rPr>
              <a:t> </a:t>
            </a:r>
            <a:br>
              <a:rPr lang="ru-RU" dirty="0" smtClean="0">
                <a:latin typeface="Segoe Print" pitchFamily="2" charset="0"/>
              </a:rPr>
            </a:br>
            <a:r>
              <a:rPr lang="ru-RU" dirty="0" smtClean="0">
                <a:latin typeface="Segoe Print" pitchFamily="2" charset="0"/>
              </a:rPr>
              <a:t>1 декар = </a:t>
            </a:r>
            <a:r>
              <a:rPr lang="en-US" dirty="0" smtClean="0">
                <a:latin typeface="Segoe Print" pitchFamily="2" charset="0"/>
              </a:rPr>
              <a:t>1 000 </a:t>
            </a:r>
            <a:r>
              <a:rPr lang="bg-BG" dirty="0" smtClean="0">
                <a:latin typeface="Segoe Print" pitchFamily="2" charset="0"/>
              </a:rPr>
              <a:t>кв. м.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1143000"/>
          </a:xfrm>
        </p:spPr>
        <p:txBody>
          <a:bodyPr/>
          <a:lstStyle/>
          <a:p>
            <a:r>
              <a:rPr lang="bg-BG" dirty="0" smtClean="0"/>
              <a:t>Източници: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57422"/>
            <a:ext cx="8229600" cy="3668731"/>
          </a:xfrm>
        </p:spPr>
        <p:txBody>
          <a:bodyPr/>
          <a:lstStyle/>
          <a:p>
            <a:r>
              <a:rPr lang="ru-RU" dirty="0" smtClean="0">
                <a:solidFill>
                  <a:srgbClr val="337AB7"/>
                </a:solidFill>
                <a:hlinkClick r:id="rId2"/>
              </a:rPr>
              <a:t>Учебна програма по математика </a:t>
            </a:r>
            <a:r>
              <a:rPr lang="ru-RU" dirty="0">
                <a:solidFill>
                  <a:srgbClr val="337AB7"/>
                </a:solidFill>
                <a:hlinkClick r:id="rId2"/>
              </a:rPr>
              <a:t>за IV </a:t>
            </a:r>
            <a:r>
              <a:rPr lang="ru-RU" dirty="0" smtClean="0">
                <a:solidFill>
                  <a:srgbClr val="337AB7"/>
                </a:solidFill>
                <a:hlinkClick r:id="rId2"/>
              </a:rPr>
              <a:t>клас</a:t>
            </a:r>
            <a:r>
              <a:rPr lang="ru-RU" dirty="0" smtClean="0">
                <a:solidFill>
                  <a:srgbClr val="337AB7"/>
                </a:solidFill>
              </a:rPr>
              <a:t> в сила от учебната 2019/2020 година</a:t>
            </a:r>
            <a:r>
              <a:rPr lang="ru-RU" dirty="0" smtClean="0">
                <a:solidFill>
                  <a:srgbClr val="333333"/>
                </a:solidFill>
              </a:rPr>
              <a:t>, утвърдена </a:t>
            </a:r>
            <a:r>
              <a:rPr lang="ru-RU" dirty="0">
                <a:solidFill>
                  <a:srgbClr val="333333"/>
                </a:solidFill>
              </a:rPr>
              <a:t>със Заповед № РД09-5778 от 22.11.2017 г. на министъра на образованието и </a:t>
            </a:r>
            <a:r>
              <a:rPr lang="ru-RU" dirty="0" smtClean="0">
                <a:solidFill>
                  <a:srgbClr val="333333"/>
                </a:solidFill>
              </a:rPr>
              <a:t>науката</a:t>
            </a:r>
          </a:p>
          <a:p>
            <a:r>
              <a:rPr lang="en-US" smtClean="0">
                <a:hlinkClick r:id="rId3"/>
              </a:rPr>
              <a:t>https://www.matematika.bg</a:t>
            </a:r>
            <a:endParaRPr lang="bg-BG" dirty="0" smtClean="0"/>
          </a:p>
          <a:p>
            <a:endParaRPr lang="bg-BG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7972452" cy="4786346"/>
          </a:xfrm>
        </p:spPr>
        <p:txBody>
          <a:bodyPr>
            <a:normAutofit/>
          </a:bodyPr>
          <a:lstStyle/>
          <a:p>
            <a:r>
              <a:rPr lang="bg-BG" sz="3600" dirty="0" smtClean="0">
                <a:latin typeface="Segoe Print" pitchFamily="2" charset="0"/>
              </a:rPr>
              <a:t>Умножението на многоцифрени числа с </a:t>
            </a:r>
            <a:r>
              <a:rPr lang="bg-BG" sz="3600" dirty="0" err="1" smtClean="0">
                <a:latin typeface="Segoe Print" pitchFamily="2" charset="0"/>
              </a:rPr>
              <a:t>едноцифрено</a:t>
            </a:r>
            <a:r>
              <a:rPr lang="bg-BG" sz="3600" dirty="0" smtClean="0">
                <a:latin typeface="Segoe Print" pitchFamily="2" charset="0"/>
              </a:rPr>
              <a:t> </a:t>
            </a:r>
            <a:r>
              <a:rPr lang="bg-BG" sz="3600" dirty="0" smtClean="0">
                <a:latin typeface="Segoe Print" pitchFamily="2" charset="0"/>
              </a:rPr>
              <a:t>се </a:t>
            </a:r>
            <a:r>
              <a:rPr lang="bg-BG" sz="3600" dirty="0" smtClean="0">
                <a:latin typeface="Segoe Print" pitchFamily="2" charset="0"/>
              </a:rPr>
              <a:t>извършва по същия начин както умножението на двуцифрените или трицифрените числа с </a:t>
            </a:r>
            <a:r>
              <a:rPr lang="bg-BG" sz="3600" dirty="0" err="1" smtClean="0">
                <a:latin typeface="Segoe Print" pitchFamily="2" charset="0"/>
              </a:rPr>
              <a:t>едноцифрено</a:t>
            </a:r>
            <a:r>
              <a:rPr lang="bg-BG" sz="3600" dirty="0" smtClean="0">
                <a:latin typeface="Segoe Print" pitchFamily="2" charset="0"/>
              </a:rPr>
              <a:t>.</a:t>
            </a:r>
            <a:endParaRPr lang="bg-BG" sz="36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8728" y="1484784"/>
            <a:ext cx="8229600" cy="1143000"/>
          </a:xfrm>
        </p:spPr>
        <p:txBody>
          <a:bodyPr/>
          <a:lstStyle/>
          <a:p>
            <a:r>
              <a:rPr lang="bg-BG" dirty="0" smtClean="0">
                <a:latin typeface="Segoe Print" pitchFamily="2" charset="0"/>
              </a:rPr>
              <a:t>Примери:</a:t>
            </a:r>
            <a:endParaRPr lang="bg-BG" dirty="0">
              <a:latin typeface="Segoe Print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8728" y="2780928"/>
            <a:ext cx="8229600" cy="32012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dirty="0" smtClean="0">
                <a:latin typeface="Segoe Print" pitchFamily="2" charset="0"/>
              </a:rPr>
              <a:t>2 . </a:t>
            </a:r>
            <a:r>
              <a:rPr lang="bg-BG" dirty="0" smtClean="0">
                <a:latin typeface="Segoe Print" pitchFamily="2" charset="0"/>
              </a:rPr>
              <a:t>10 = 20</a:t>
            </a:r>
          </a:p>
          <a:p>
            <a:pPr marL="0" indent="0" algn="ctr">
              <a:buNone/>
            </a:pPr>
            <a:r>
              <a:rPr lang="bg-BG" dirty="0" smtClean="0">
                <a:latin typeface="Segoe Print" pitchFamily="2" charset="0"/>
              </a:rPr>
              <a:t>2 . 100 = 200</a:t>
            </a:r>
          </a:p>
          <a:p>
            <a:pPr marL="0" indent="0" algn="ctr">
              <a:buNone/>
            </a:pPr>
            <a:r>
              <a:rPr lang="bg-BG" dirty="0" smtClean="0">
                <a:latin typeface="Segoe Print" pitchFamily="2" charset="0"/>
              </a:rPr>
              <a:t>2 . 1 000 = 2 000</a:t>
            </a:r>
          </a:p>
          <a:p>
            <a:pPr marL="0" indent="0" algn="ctr">
              <a:buNone/>
            </a:pPr>
            <a:r>
              <a:rPr lang="bg-BG" dirty="0" smtClean="0">
                <a:latin typeface="Segoe Print" pitchFamily="2" charset="0"/>
              </a:rPr>
              <a:t>2 . 10 000 = 20 000</a:t>
            </a:r>
          </a:p>
          <a:p>
            <a:pPr marL="0" indent="0" algn="ctr">
              <a:buNone/>
            </a:pPr>
            <a:r>
              <a:rPr lang="bg-BG" dirty="0" smtClean="0">
                <a:latin typeface="Segoe Print" pitchFamily="2" charset="0"/>
              </a:rPr>
              <a:t>...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latin typeface="Segoe Print" panose="02000600000000000000" pitchFamily="2" charset="0"/>
              </a:rPr>
              <a:t>Пресметнете:</a:t>
            </a:r>
            <a:endParaRPr lang="bg-BG" dirty="0">
              <a:latin typeface="Segoe Print" panose="02000600000000000000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67744" y="1571612"/>
            <a:ext cx="2990032" cy="4554551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4 . 2 010 = 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432 103 . 2 =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21 212 . 2 =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303 112 . 3 =</a:t>
            </a:r>
            <a:endParaRPr lang="bg-BG" dirty="0">
              <a:latin typeface="Segoe Print" panose="02000600000000000000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076056" y="1558264"/>
            <a:ext cx="2235668" cy="4525963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8 040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864 206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42 424</a:t>
            </a:r>
          </a:p>
          <a:p>
            <a:pPr>
              <a:lnSpc>
                <a:spcPct val="150000"/>
              </a:lnSpc>
              <a:buNone/>
            </a:pPr>
            <a:r>
              <a:rPr lang="bg-BG" dirty="0" smtClean="0">
                <a:latin typeface="Segoe Print" panose="02000600000000000000" pitchFamily="2" charset="0"/>
              </a:rPr>
              <a:t>909 336</a:t>
            </a:r>
            <a:endParaRPr lang="bg-BG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14422"/>
            <a:ext cx="8229600" cy="4000528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Вече можем да намираме обиколката на правоъгълник. Сега ще разберем как можем да намерим и неговото лице.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307183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anose="02000600000000000000" pitchFamily="2" charset="0"/>
              </a:rPr>
              <a:t>Лицето на геометричните фигури се измерва в квадратни сантиметри </a:t>
            </a:r>
            <a:br>
              <a:rPr lang="bg-BG" dirty="0" smtClean="0">
                <a:latin typeface="Segoe Print" panose="02000600000000000000" pitchFamily="2" charset="0"/>
              </a:rPr>
            </a:br>
            <a:r>
              <a:rPr lang="bg-BG" dirty="0" smtClean="0">
                <a:latin typeface="Segoe Print" panose="02000600000000000000" pitchFamily="2" charset="0"/>
              </a:rPr>
              <a:t>(кв. см.</a:t>
            </a:r>
            <a:r>
              <a:rPr lang="bg-BG" sz="4800" dirty="0" smtClean="0">
                <a:latin typeface="Segoe Print" panose="02000600000000000000" pitchFamily="2" charset="0"/>
              </a:rPr>
              <a:t>).</a:t>
            </a:r>
            <a:endParaRPr lang="bg-BG" baseline="30000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357298"/>
            <a:ext cx="8429684" cy="2357454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anose="02000600000000000000" pitchFamily="2" charset="0"/>
              </a:rPr>
              <a:t>Лицето на правоъгълника се намира, като се умножат две от страните му, образуващи прав ъгъл.</a:t>
            </a:r>
            <a:endParaRPr lang="bg-BG" dirty="0">
              <a:latin typeface="Segoe Print" panose="020006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85852" y="4214818"/>
            <a:ext cx="3500462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/>
          </a:p>
        </p:txBody>
      </p:sp>
      <p:sp>
        <p:nvSpPr>
          <p:cNvPr id="5" name="Rectangle 4"/>
          <p:cNvSpPr/>
          <p:nvPr/>
        </p:nvSpPr>
        <p:spPr>
          <a:xfrm>
            <a:off x="2857488" y="5572140"/>
            <a:ext cx="4555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egoe Print" pitchFamily="2" charset="0"/>
              </a:rPr>
              <a:t>a</a:t>
            </a:r>
            <a:endParaRPr lang="bg-BG" sz="3600" dirty="0"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29190" y="4357694"/>
            <a:ext cx="6383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Segoe Print" pitchFamily="2" charset="0"/>
              </a:rPr>
              <a:t>b </a:t>
            </a:r>
            <a:endParaRPr lang="bg-BG" sz="3600" dirty="0">
              <a:latin typeface="Segoe Print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79912" y="5646967"/>
            <a:ext cx="5256584" cy="8300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dirty="0" smtClean="0">
                <a:latin typeface="Segoe Print" panose="02000600000000000000" pitchFamily="2" charset="0"/>
              </a:rPr>
              <a:t>Лицето = а . в</a:t>
            </a:r>
            <a:endParaRPr lang="bg-BG" dirty="0">
              <a:latin typeface="Segoe Print" panose="02000600000000000000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429684" cy="1928826"/>
          </a:xfrm>
        </p:spPr>
        <p:txBody>
          <a:bodyPr>
            <a:normAutofit fontScale="90000"/>
          </a:bodyPr>
          <a:lstStyle/>
          <a:p>
            <a:r>
              <a:rPr lang="bg-BG" dirty="0" smtClean="0">
                <a:latin typeface="Segoe Print" panose="02000600000000000000" pitchFamily="2" charset="0"/>
              </a:rPr>
              <a:t>Намерете лицето на правоъгълника, ако страните му са съответно </a:t>
            </a:r>
            <a:br>
              <a:rPr lang="bg-BG" dirty="0" smtClean="0">
                <a:latin typeface="Segoe Print" panose="02000600000000000000" pitchFamily="2" charset="0"/>
              </a:rPr>
            </a:br>
            <a:r>
              <a:rPr lang="bg-BG" dirty="0" smtClean="0">
                <a:latin typeface="Segoe Print" panose="02000600000000000000" pitchFamily="2" charset="0"/>
              </a:rPr>
              <a:t>21 см  и 4 см. </a:t>
            </a:r>
            <a:endParaRPr lang="bg-BG" dirty="0">
              <a:latin typeface="Segoe Print" panose="020006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0811" y="4365104"/>
            <a:ext cx="61991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g-BG" sz="4400" dirty="0" smtClean="0">
                <a:latin typeface="Segoe Print" pitchFamily="2" charset="0"/>
              </a:rPr>
              <a:t>21 . 4 = 84 (кв. см.)</a:t>
            </a:r>
            <a:endParaRPr lang="bg-BG" sz="4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857364"/>
            <a:ext cx="8229600" cy="2786082"/>
          </a:xfrm>
        </p:spPr>
        <p:txBody>
          <a:bodyPr>
            <a:normAutofit/>
          </a:bodyPr>
          <a:lstStyle/>
          <a:p>
            <a:r>
              <a:rPr lang="bg-BG" dirty="0" smtClean="0">
                <a:latin typeface="Segoe Print" pitchFamily="2" charset="0"/>
              </a:rPr>
              <a:t>Когато искаме да измерим земната площ, ние използваме за мерна единица декар.</a:t>
            </a:r>
            <a:endParaRPr lang="bg-BG" dirty="0">
              <a:latin typeface="Segoe Print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</TotalTime>
  <Words>227</Words>
  <Application>Microsoft Office PowerPoint</Application>
  <PresentationFormat>On-screen Show (4:3)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Segoe Print</vt:lpstr>
      <vt:lpstr>Times New Roman</vt:lpstr>
      <vt:lpstr>Office Theme</vt:lpstr>
      <vt:lpstr>Умножение на многоцифрено число с едноцифрено</vt:lpstr>
      <vt:lpstr>Умножението на многоцифрени числа с едноцифрено се извършва по същия начин както умножението на двуцифрените или трицифрените числа с едноцифрено.</vt:lpstr>
      <vt:lpstr>Примери:</vt:lpstr>
      <vt:lpstr>Пресметнете:</vt:lpstr>
      <vt:lpstr>Вече можем да намираме обиколката на правоъгълник. Сега ще разберем как можем да намерим и неговото лице.</vt:lpstr>
      <vt:lpstr>Лицето на геометричните фигури се измерва в квадратни сантиметри  (кв. см.).</vt:lpstr>
      <vt:lpstr>Лицето на правоъгълника се намира, като се умножат две от страните му, образуващи прав ъгъл.</vt:lpstr>
      <vt:lpstr>Намерете лицето на правоъгълника, ако страните му са съответно  21 см  и 4 см. </vt:lpstr>
      <vt:lpstr>Когато искаме да измерим земната площ, ние използваме за мерна единица декар.</vt:lpstr>
      <vt:lpstr>Единицата декар е широко използвана в България.   1 декар = 1 000 кв. м.</vt:lpstr>
      <vt:lpstr>Източници: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на многоцифрено число с едноцифрено число</dc:title>
  <dc:creator>Galya</dc:creator>
  <cp:lastModifiedBy>Диляна Гаджева</cp:lastModifiedBy>
  <cp:revision>16</cp:revision>
  <dcterms:created xsi:type="dcterms:W3CDTF">2018-07-25T09:21:08Z</dcterms:created>
  <dcterms:modified xsi:type="dcterms:W3CDTF">2018-08-21T12:51:36Z</dcterms:modified>
</cp:coreProperties>
</file>