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123A-A5C7-4EF1-8A60-4B9340AC87EF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211D-EDF7-4ABF-89AF-0EE2AEE19AF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g.mlp-book.com/fulldemo/VxFsGO6WVX-856/112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suser21d171/ss-1094598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853398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itchFamily="2" charset="0"/>
              </a:rPr>
              <a:t>Умножение на двуцифрено и трицифрено число с едноцифрено число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sz="3100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3100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Провери и редактира: </a:t>
            </a:r>
            <a:r>
              <a:rPr lang="ru-RU" sz="3100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245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245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ru-RU" u="sng" dirty="0">
                <a:solidFill>
                  <a:srgbClr val="23527C"/>
                </a:solidFill>
                <a:hlinkClick r:id="rId2"/>
              </a:rPr>
              <a:t>Учебна програма по математика 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РД09-1093/25.01.2017 г. на МОН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http://bg.mlp-book.com</a:t>
            </a:r>
            <a:endParaRPr lang="bg-BG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4"/>
              </a:rPr>
              <a:t>https://www.slideshare.net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itchFamily="2" charset="0"/>
              </a:rPr>
              <a:t>Правила при умножението: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Когато умножаваме с 1, числото остава </a:t>
            </a:r>
            <a:r>
              <a:rPr lang="bg-BG" dirty="0" smtClean="0">
                <a:latin typeface="Segoe Print" pitchFamily="2" charset="0"/>
              </a:rPr>
              <a:t>същото (88 . 1 = </a:t>
            </a:r>
            <a:r>
              <a:rPr lang="bg-BG" dirty="0" smtClean="0">
                <a:latin typeface="Segoe Print" pitchFamily="2" charset="0"/>
              </a:rPr>
              <a:t>88</a:t>
            </a:r>
            <a:r>
              <a:rPr lang="bg-BG" dirty="0" smtClean="0">
                <a:latin typeface="Segoe Print" pitchFamily="2" charset="0"/>
              </a:rPr>
              <a:t>).</a:t>
            </a:r>
            <a:endParaRPr lang="bg-BG" dirty="0" smtClean="0">
              <a:latin typeface="Segoe Print" pitchFamily="2" charset="0"/>
            </a:endParaRPr>
          </a:p>
          <a:p>
            <a:r>
              <a:rPr lang="bg-BG" dirty="0" smtClean="0">
                <a:latin typeface="Segoe Print" pitchFamily="2" charset="0"/>
              </a:rPr>
              <a:t>Когато умножаваме с 0, отговорът е </a:t>
            </a:r>
            <a:r>
              <a:rPr lang="bg-BG" dirty="0" smtClean="0">
                <a:latin typeface="Segoe Print" pitchFamily="2" charset="0"/>
              </a:rPr>
              <a:t>0 (0 . 99 = 0).</a:t>
            </a:r>
            <a:endParaRPr lang="bg-BG" dirty="0" smtClean="0">
              <a:latin typeface="Segoe Print" pitchFamily="2" charset="0"/>
            </a:endParaRPr>
          </a:p>
          <a:p>
            <a:r>
              <a:rPr lang="bg-BG" dirty="0" smtClean="0">
                <a:latin typeface="Segoe Print" pitchFamily="2" charset="0"/>
              </a:rPr>
              <a:t>При умножение на двуцифрено или трицифрено число с </a:t>
            </a:r>
            <a:r>
              <a:rPr lang="bg-BG" dirty="0" err="1" smtClean="0">
                <a:latin typeface="Segoe Print" pitchFamily="2" charset="0"/>
              </a:rPr>
              <a:t>едноцифрено</a:t>
            </a:r>
            <a:r>
              <a:rPr lang="bg-BG" dirty="0" smtClean="0">
                <a:latin typeface="Segoe Print" pitchFamily="2" charset="0"/>
              </a:rPr>
              <a:t>, </a:t>
            </a:r>
            <a:r>
              <a:rPr lang="bg-BG" dirty="0" smtClean="0">
                <a:latin typeface="Segoe Print" pitchFamily="2" charset="0"/>
              </a:rPr>
              <a:t>започваме от единиците.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8229600" cy="1143000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Segoe Print" pitchFamily="2" charset="0"/>
              </a:rPr>
              <a:t>Нека решим няколко задачи, за да проверим разбрахте ли правилата!</a:t>
            </a:r>
            <a:endParaRPr lang="bg-BG" sz="48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143932" cy="3214710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Segoe Print" pitchFamily="2" charset="0"/>
              </a:rPr>
              <a:t>Ани отишла в цветарския магазин, за да купи цветя за празника на майка си. Взела една роза за </a:t>
            </a:r>
            <a:r>
              <a:rPr lang="bg-BG" sz="3200" dirty="0" smtClean="0">
                <a:latin typeface="Segoe Print" pitchFamily="2" charset="0"/>
              </a:rPr>
              <a:t>5 лв</a:t>
            </a:r>
            <a:r>
              <a:rPr lang="bg-BG" sz="3200" dirty="0" smtClean="0">
                <a:latin typeface="Segoe Print" pitchFamily="2" charset="0"/>
              </a:rPr>
              <a:t>., пет карамфила по </a:t>
            </a:r>
            <a:r>
              <a:rPr lang="bg-BG" sz="3200" dirty="0" smtClean="0">
                <a:latin typeface="Segoe Print" pitchFamily="2" charset="0"/>
              </a:rPr>
              <a:t>2 лв</a:t>
            </a:r>
            <a:r>
              <a:rPr lang="bg-BG" sz="3200" dirty="0" smtClean="0">
                <a:latin typeface="Segoe Print" pitchFamily="2" charset="0"/>
              </a:rPr>
              <a:t>., три орхидеи по </a:t>
            </a:r>
            <a:r>
              <a:rPr lang="bg-BG" sz="3200" dirty="0" smtClean="0">
                <a:latin typeface="Segoe Print" pitchFamily="2" charset="0"/>
              </a:rPr>
              <a:t>23 лв</a:t>
            </a:r>
            <a:r>
              <a:rPr lang="bg-BG" sz="3200" dirty="0" smtClean="0">
                <a:latin typeface="Segoe Print" pitchFamily="2" charset="0"/>
              </a:rPr>
              <a:t>. Колко </a:t>
            </a:r>
            <a:r>
              <a:rPr lang="bg-BG" sz="3200" dirty="0" smtClean="0">
                <a:latin typeface="Segoe Print" pitchFamily="2" charset="0"/>
              </a:rPr>
              <a:t>лева </a:t>
            </a:r>
            <a:r>
              <a:rPr lang="bg-BG" sz="3200" dirty="0" smtClean="0">
                <a:latin typeface="Segoe Print" pitchFamily="2" charset="0"/>
              </a:rPr>
              <a:t>е платила Ани за </a:t>
            </a:r>
            <a:r>
              <a:rPr lang="bg-BG" sz="3200" dirty="0" smtClean="0">
                <a:latin typeface="Segoe Print" pitchFamily="2" charset="0"/>
              </a:rPr>
              <a:t>всички цветя?</a:t>
            </a:r>
            <a:endParaRPr lang="bg-BG" sz="3200" dirty="0">
              <a:latin typeface="Segoe Print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4000504"/>
            <a:ext cx="8104414" cy="1752600"/>
          </a:xfrm>
        </p:spPr>
        <p:txBody>
          <a:bodyPr>
            <a:normAutofit/>
          </a:bodyPr>
          <a:lstStyle/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(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1 . 5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) + (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5 . 2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) + (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3 . 23) = </a:t>
            </a:r>
          </a:p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=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5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+ 10 +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69 = 84 (лв.)</a:t>
            </a:r>
            <a:endParaRPr lang="bg-BG" sz="2800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214314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Пресметнете произведението на числата 122 и 4.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>
            <a:normAutofit/>
          </a:bodyPr>
          <a:lstStyle/>
          <a:p>
            <a:r>
              <a:rPr lang="bg-BG" sz="4400" dirty="0" smtClean="0">
                <a:solidFill>
                  <a:schemeClr val="tx1"/>
                </a:solidFill>
                <a:latin typeface="Segoe Print" pitchFamily="2" charset="0"/>
              </a:rPr>
              <a:t>122 . </a:t>
            </a:r>
            <a:r>
              <a:rPr lang="bg-BG" sz="4400" dirty="0" smtClean="0">
                <a:solidFill>
                  <a:schemeClr val="tx1"/>
                </a:solidFill>
                <a:latin typeface="Segoe Print" pitchFamily="2" charset="0"/>
              </a:rPr>
              <a:t>4 = </a:t>
            </a:r>
            <a:r>
              <a:rPr lang="bg-BG" sz="4400" dirty="0" smtClean="0">
                <a:solidFill>
                  <a:schemeClr val="tx1"/>
                </a:solidFill>
                <a:latin typeface="Segoe Print" pitchFamily="2" charset="0"/>
              </a:rPr>
              <a:t>488</a:t>
            </a:r>
            <a:endParaRPr lang="bg-BG" sz="4400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2931808"/>
          </a:xfrm>
        </p:spPr>
        <p:txBody>
          <a:bodyPr>
            <a:noAutofit/>
          </a:bodyPr>
          <a:lstStyle/>
          <a:p>
            <a:pPr algn="l"/>
            <a:r>
              <a:rPr lang="bg-BG" sz="3600" dirty="0" smtClean="0">
                <a:latin typeface="Segoe Print" pitchFamily="2" charset="0"/>
              </a:rPr>
              <a:t>      Ани </a:t>
            </a:r>
            <a:r>
              <a:rPr lang="bg-BG" sz="3600" dirty="0" smtClean="0">
                <a:latin typeface="Segoe Print" pitchFamily="2" charset="0"/>
              </a:rPr>
              <a:t>има 1000 лв. </a:t>
            </a:r>
            <a:r>
              <a:rPr lang="bg-BG" sz="3600" dirty="0" smtClean="0">
                <a:latin typeface="Segoe Print" pitchFamily="2" charset="0"/>
              </a:rPr>
              <a:t>и </a:t>
            </a:r>
            <a:r>
              <a:rPr lang="bg-BG" sz="3600" dirty="0" smtClean="0">
                <a:latin typeface="Segoe Print" pitchFamily="2" charset="0"/>
              </a:rPr>
              <a:t>иска да си купи две кукли по </a:t>
            </a:r>
            <a:r>
              <a:rPr lang="bg-BG" sz="3600" dirty="0" smtClean="0">
                <a:latin typeface="Segoe Print" pitchFamily="2" charset="0"/>
              </a:rPr>
              <a:t>24 лв</a:t>
            </a:r>
            <a:r>
              <a:rPr lang="bg-BG" sz="3600" dirty="0" smtClean="0">
                <a:latin typeface="Segoe Print" pitchFamily="2" charset="0"/>
              </a:rPr>
              <a:t>., една рокля за </a:t>
            </a:r>
            <a:r>
              <a:rPr lang="bg-BG" sz="3600" dirty="0" smtClean="0">
                <a:latin typeface="Segoe Print" pitchFamily="2" charset="0"/>
              </a:rPr>
              <a:t>54 лв</a:t>
            </a:r>
            <a:r>
              <a:rPr lang="bg-BG" sz="3600" dirty="0" smtClean="0">
                <a:latin typeface="Segoe Print" pitchFamily="2" charset="0"/>
              </a:rPr>
              <a:t>. и </a:t>
            </a:r>
            <a:r>
              <a:rPr lang="bg-BG" sz="3600" dirty="0" smtClean="0">
                <a:latin typeface="Segoe Print" pitchFamily="2" charset="0"/>
              </a:rPr>
              <a:t>велосипед </a:t>
            </a:r>
            <a:r>
              <a:rPr lang="bg-BG" sz="3600" dirty="0" smtClean="0">
                <a:latin typeface="Segoe Print" pitchFamily="2" charset="0"/>
              </a:rPr>
              <a:t>за </a:t>
            </a:r>
            <a:r>
              <a:rPr lang="bg-BG" sz="3600" dirty="0" smtClean="0">
                <a:latin typeface="Segoe Print" pitchFamily="2" charset="0"/>
              </a:rPr>
              <a:t>110 лв</a:t>
            </a:r>
            <a:r>
              <a:rPr lang="bg-BG" sz="3600" dirty="0" smtClean="0">
                <a:latin typeface="Segoe Print" pitchFamily="2" charset="0"/>
              </a:rPr>
              <a:t>. Ще ѝ стигнат ли парите</a:t>
            </a:r>
            <a:r>
              <a:rPr lang="bg-BG" sz="3600" dirty="0" smtClean="0">
                <a:latin typeface="Segoe Print" pitchFamily="2" charset="0"/>
              </a:rPr>
              <a:t>? Колко ще останат?</a:t>
            </a:r>
            <a:endParaRPr lang="bg-BG" sz="3600" dirty="0">
              <a:latin typeface="Segoe Print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5786" y="4077072"/>
            <a:ext cx="7715304" cy="21332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(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2 . 24) + (1 . 54) + (1 . 110) = </a:t>
            </a:r>
          </a:p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=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48 + 54 + 110 = 212 (лв.)</a:t>
            </a:r>
            <a:endParaRPr lang="bg-BG" sz="2800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1000 –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212 = 788 (лв.)</a:t>
            </a:r>
            <a:endParaRPr lang="bg-BG" sz="2800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algn="l"/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Отг.: Ще 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ѝ стигнат парите</a:t>
            </a:r>
            <a:r>
              <a:rPr lang="bg-BG" sz="2800" dirty="0" smtClean="0">
                <a:solidFill>
                  <a:schemeClr val="tx1"/>
                </a:solidFill>
                <a:latin typeface="Segoe Print" pitchFamily="2" charset="0"/>
              </a:rPr>
              <a:t>. Ще останат 788 лв.</a:t>
            </a:r>
            <a:endParaRPr lang="bg-BG" sz="2800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15370" cy="30003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dirty="0" smtClean="0">
                <a:latin typeface="Segoe Print" pitchFamily="2" charset="0"/>
              </a:rPr>
              <a:t>Разпределителното свойство е свързано с </a:t>
            </a:r>
            <a:r>
              <a:rPr lang="bg-BG" dirty="0" smtClean="0">
                <a:latin typeface="Segoe Print" pitchFamily="2" charset="0"/>
              </a:rPr>
              <a:t>реда </a:t>
            </a:r>
            <a:r>
              <a:rPr lang="bg-BG" dirty="0">
                <a:latin typeface="Segoe Print" pitchFamily="2" charset="0"/>
              </a:rPr>
              <a:t>з</a:t>
            </a:r>
            <a:r>
              <a:rPr lang="bg-BG" dirty="0" smtClean="0">
                <a:latin typeface="Segoe Print" pitchFamily="2" charset="0"/>
              </a:rPr>
              <a:t>а извършване на математическите действия.  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58204" cy="3429024"/>
          </a:xfrm>
        </p:spPr>
        <p:txBody>
          <a:bodyPr>
            <a:noAutofit/>
          </a:bodyPr>
          <a:lstStyle/>
          <a:p>
            <a:r>
              <a:rPr lang="bg-BG" sz="3600" dirty="0" smtClean="0">
                <a:latin typeface="Segoe Print" pitchFamily="2" charset="0"/>
              </a:rPr>
              <a:t>Пример:</a:t>
            </a:r>
            <a:br>
              <a:rPr lang="bg-BG" sz="3600" dirty="0" smtClean="0">
                <a:latin typeface="Segoe Print" pitchFamily="2" charset="0"/>
              </a:rPr>
            </a:br>
            <a:r>
              <a:rPr lang="bg-BG" sz="3600" dirty="0" smtClean="0">
                <a:latin typeface="Segoe Print" pitchFamily="2" charset="0"/>
              </a:rPr>
              <a:t>В един магазин има две витрини. Във всяка от тях има по две чаши и по 12 чинии. Колко съдове има общо в двете витрини?</a:t>
            </a:r>
            <a:endParaRPr lang="bg-BG" sz="3600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786190"/>
            <a:ext cx="8186766" cy="2235098"/>
          </a:xfrm>
        </p:spPr>
        <p:txBody>
          <a:bodyPr/>
          <a:lstStyle/>
          <a:p>
            <a:pPr algn="ctr">
              <a:buNone/>
            </a:pPr>
            <a:r>
              <a:rPr lang="bg-BG" dirty="0" smtClean="0"/>
              <a:t>Първи начин за решаване:</a:t>
            </a:r>
          </a:p>
          <a:p>
            <a:pPr algn="ctr">
              <a:buNone/>
            </a:pPr>
            <a:r>
              <a:rPr lang="bg-BG" dirty="0" smtClean="0"/>
              <a:t>2 . (2 + 12) = 2 . 14 = 28 (съда)</a:t>
            </a:r>
            <a:endParaRPr lang="bg-B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7217" y="4903739"/>
            <a:ext cx="8186766" cy="1277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200" dirty="0" smtClean="0"/>
              <a:t>Втори начин </a:t>
            </a:r>
            <a:r>
              <a:rPr lang="bg-BG" sz="3200" dirty="0" smtClean="0"/>
              <a:t>за </a:t>
            </a:r>
            <a:r>
              <a:rPr lang="bg-BG" sz="3200" dirty="0" smtClean="0"/>
              <a:t>решаване: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 . 2) + (2 . 12) =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+ 24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28 (съда)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58204" cy="5440378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Segoe Print" pitchFamily="2" charset="0"/>
              </a:rPr>
              <a:t>При </a:t>
            </a:r>
            <a:r>
              <a:rPr lang="bg-BG" sz="3600" dirty="0" smtClean="0">
                <a:latin typeface="Segoe Print" pitchFamily="2" charset="0"/>
              </a:rPr>
              <a:t>втория </a:t>
            </a:r>
            <a:r>
              <a:rPr lang="bg-BG" sz="3600" dirty="0" smtClean="0">
                <a:latin typeface="Segoe Print" pitchFamily="2" charset="0"/>
              </a:rPr>
              <a:t>начин първо умножаваме всяко от събираемите и след това ги събираме. Отговорът и при двата начина е един и същ. Това е разпределителното свойство </a:t>
            </a:r>
            <a:r>
              <a:rPr lang="bg-BG" sz="3600" dirty="0" smtClean="0">
                <a:latin typeface="Segoe Print" pitchFamily="2" charset="0"/>
              </a:rPr>
              <a:t>на умножението спрямо </a:t>
            </a:r>
            <a:r>
              <a:rPr lang="bg-BG" sz="3600" dirty="0" smtClean="0">
                <a:latin typeface="Segoe Print" pitchFamily="2" charset="0"/>
              </a:rPr>
              <a:t>събирането.</a:t>
            </a:r>
            <a:endParaRPr lang="bg-BG" sz="36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Print</vt:lpstr>
      <vt:lpstr>Times New Roman</vt:lpstr>
      <vt:lpstr>Office Theme</vt:lpstr>
      <vt:lpstr>Умножение на двуцифрено и трицифрено число с едноцифрено число</vt:lpstr>
      <vt:lpstr>Правила при умножението:</vt:lpstr>
      <vt:lpstr>Нека решим няколко задачи, за да проверим разбрахте ли правилата!</vt:lpstr>
      <vt:lpstr>Ани отишла в цветарския магазин, за да купи цветя за празника на майка си. Взела една роза за 5 лв., пет карамфила по 2 лв., три орхидеи по 23 лв. Колко лева е платила Ани за всички цветя?</vt:lpstr>
      <vt:lpstr>Пресметнете произведението на числата 122 и 4.</vt:lpstr>
      <vt:lpstr>      Ани има 1000 лв. и иска да си купи две кукли по 24 лв., една рокля за 54 лв. и велосипед за 110 лв. Ще ѝ стигнат ли парите? Колко ще останат?</vt:lpstr>
      <vt:lpstr>Разпределителното свойство е свързано с реда за извършване на математическите действия.  </vt:lpstr>
      <vt:lpstr>Пример: В един магазин има две витрини. Във всяка от тях има по две чаши и по 12 чинии. Колко съдове има общо в двете витрини?</vt:lpstr>
      <vt:lpstr>При втория начин първо умножаваме всяко от събираемите и след това ги събираме. Отговорът и при двата начина е един и същ. Това е разпределителното свойство на умножението спрямо събирането.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 двуцифрено и трицифрено число с едноцифрено число</dc:title>
  <dc:creator>Galya</dc:creator>
  <cp:lastModifiedBy>Диляна Гаджева</cp:lastModifiedBy>
  <cp:revision>16</cp:revision>
  <dcterms:created xsi:type="dcterms:W3CDTF">2018-07-30T12:59:19Z</dcterms:created>
  <dcterms:modified xsi:type="dcterms:W3CDTF">2018-08-15T11:46:17Z</dcterms:modified>
</cp:coreProperties>
</file>