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3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2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C82770-364D-4584-8B53-DE1515955F1A}" type="datetimeFigureOut">
              <a:rPr lang="bg-BG" smtClean="0"/>
              <a:pPr/>
              <a:t>22.7.2018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1A31605-E6AD-4673-B597-474F4523D165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cha.se/testove/2537/slozhni-dumi-?gclid=EAIaIQobChMIpuXe7YKj3AIVlk0YCh2FGgxDEAAYASAAEgJvLvD_BwE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matika-bg.com/pravopis/pravopis-na-slojnite-dum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Словообразуване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4929198"/>
            <a:ext cx="7772400" cy="914400"/>
          </a:xfrm>
        </p:spPr>
        <p:txBody>
          <a:bodyPr>
            <a:normAutofit fontScale="77500" lnSpcReduction="20000"/>
          </a:bodyPr>
          <a:lstStyle/>
          <a:p>
            <a:r>
              <a:rPr lang="bg-BG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студент-практикант по проект „Студентски практики“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Проверил: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072494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</a:rPr>
              <a:t>Полуслято писане</a:t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/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bg-BG" b="0" dirty="0" smtClean="0">
                <a:solidFill>
                  <a:schemeClr val="tx1"/>
                </a:solidFill>
                <a:effectLst/>
              </a:rPr>
              <a:t>Прилагателни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имена, които завършват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на </a:t>
            </a:r>
            <a:r>
              <a:rPr lang="bg-BG" b="0" dirty="0">
                <a:solidFill>
                  <a:schemeClr val="tx1"/>
                </a:solidFill>
                <a:effectLst/>
              </a:rPr>
              <a:t>-</a:t>
            </a:r>
            <a:r>
              <a:rPr lang="bg-BG" b="0" dirty="0" smtClean="0">
                <a:solidFill>
                  <a:srgbClr val="FF0000"/>
                </a:solidFill>
                <a:effectLst/>
              </a:rPr>
              <a:t>ОВ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и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-</a:t>
            </a:r>
            <a:r>
              <a:rPr lang="bg-BG" b="0" dirty="0" smtClean="0">
                <a:solidFill>
                  <a:srgbClr val="FF0000"/>
                </a:solidFill>
                <a:effectLst/>
              </a:rPr>
              <a:t>ЕВ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,</a:t>
            </a:r>
            <a:r>
              <a:rPr lang="bg-BG" b="0" dirty="0" smtClean="0">
                <a:solidFill>
                  <a:srgbClr val="FF0000"/>
                </a:solidFill>
                <a:effectLst/>
              </a:rPr>
              <a:t>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се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пишат полуслято и с главна буква за всяка част:</a:t>
            </a:r>
            <a:br>
              <a:rPr lang="bg-BG" b="0" dirty="0" smtClean="0">
                <a:solidFill>
                  <a:schemeClr val="tx1"/>
                </a:solidFill>
                <a:effectLst/>
              </a:rPr>
            </a:br>
            <a:r>
              <a:rPr lang="bg-BG" b="0" dirty="0" smtClean="0">
                <a:solidFill>
                  <a:schemeClr val="tx1"/>
                </a:solidFill>
                <a:effectLst/>
              </a:rPr>
              <a:t>Иван Вазов – Иван-Ваз</a:t>
            </a:r>
            <a:r>
              <a:rPr lang="bg-BG" b="0" dirty="0" smtClean="0">
                <a:solidFill>
                  <a:srgbClr val="FF0000"/>
                </a:solidFill>
                <a:effectLst/>
              </a:rPr>
              <a:t>ови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 разкази;</a:t>
            </a:r>
            <a:br>
              <a:rPr lang="bg-BG" b="0" dirty="0" smtClean="0">
                <a:solidFill>
                  <a:schemeClr val="tx1"/>
                </a:solidFill>
                <a:effectLst/>
              </a:rPr>
            </a:br>
            <a:r>
              <a:rPr lang="bg-BG" b="0" dirty="0" smtClean="0">
                <a:solidFill>
                  <a:schemeClr val="tx1"/>
                </a:solidFill>
                <a:effectLst/>
              </a:rPr>
              <a:t>Христо Ботев – Христо-Бот</a:t>
            </a:r>
            <a:r>
              <a:rPr lang="bg-BG" b="0" dirty="0" smtClean="0">
                <a:solidFill>
                  <a:srgbClr val="FF0000"/>
                </a:solidFill>
                <a:effectLst/>
              </a:rPr>
              <a:t>еви </a:t>
            </a:r>
            <a:r>
              <a:rPr lang="bg-BG" b="0" dirty="0" smtClean="0">
                <a:solidFill>
                  <a:schemeClr val="tx1"/>
                </a:solidFill>
                <a:effectLst/>
              </a:rPr>
              <a:t>стихотворения.</a:t>
            </a:r>
            <a:r>
              <a:rPr lang="bg-BG" dirty="0" smtClean="0">
                <a:solidFill>
                  <a:schemeClr val="tx1"/>
                </a:solidFill>
              </a:rPr>
              <a:t/>
            </a:r>
            <a:br>
              <a:rPr lang="bg-BG" dirty="0" smtClean="0">
                <a:solidFill>
                  <a:schemeClr val="tx1"/>
                </a:solidFill>
              </a:rPr>
            </a:br>
            <a:endParaRPr lang="bg-B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183880" cy="16945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ПРИЛАГАТЕЛНИ ИМЕНА, образувани от числително и съществително име</a:t>
            </a:r>
            <a:endParaRPr lang="bg-B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385765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  <a:effectLst/>
              </a:rPr>
              <a:t>Слято писане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 </a:t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>  </a:t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      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b="0" i="1" dirty="0" smtClean="0">
                <a:solidFill>
                  <a:schemeClr val="tx1"/>
                </a:solidFill>
                <a:effectLst/>
              </a:rPr>
              <a:t>едноминутен 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(от </a:t>
            </a:r>
            <a:r>
              <a:rPr lang="ru-RU" b="0" i="1" dirty="0" smtClean="0">
                <a:solidFill>
                  <a:schemeClr val="tx1"/>
                </a:solidFill>
                <a:effectLst/>
              </a:rPr>
              <a:t>една минута);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      пететажен (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от</a:t>
            </a:r>
            <a:r>
              <a:rPr lang="ru-RU" b="0" i="1" dirty="0" smtClean="0">
                <a:solidFill>
                  <a:schemeClr val="tx1"/>
                </a:solidFill>
                <a:effectLst/>
              </a:rPr>
              <a:t> пет етажа);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</a:rPr>
              <a:t>     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b="0" i="1" dirty="0" smtClean="0">
                <a:solidFill>
                  <a:schemeClr val="tx1"/>
                </a:solidFill>
                <a:effectLst/>
              </a:rPr>
              <a:t>дванадесетгодишен (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от </a:t>
            </a:r>
            <a:r>
              <a:rPr lang="ru-RU" b="0" i="1" dirty="0" smtClean="0">
                <a:solidFill>
                  <a:schemeClr val="tx1"/>
                </a:solidFill>
                <a:effectLst/>
              </a:rPr>
              <a:t>дванадесет години).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endParaRPr lang="bg-BG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5072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Полуслято писане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Полуслято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със съединителна чертица (когато </a:t>
            </a: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числителното име е написано с цифри): 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5-годишен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50-градусов.</a:t>
            </a:r>
            <a:br>
              <a:rPr lang="ru-RU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Източници: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4348" y="1785926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37AB7"/>
                </a:solidFill>
                <a:latin typeface="&amp;quot"/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latin typeface="&amp;quot"/>
                <a:hlinkClick r:id="rId2"/>
              </a:rPr>
              <a:t>за IV клас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, </a:t>
            </a:r>
            <a:r>
              <a:rPr lang="ru-RU" dirty="0" smtClean="0">
                <a:solidFill>
                  <a:srgbClr val="333333"/>
                </a:solidFill>
                <a:latin typeface="Roboto Condensed"/>
              </a:rPr>
              <a:t>утвърдена </a:t>
            </a:r>
            <a:r>
              <a:rPr lang="ru-RU" dirty="0">
                <a:solidFill>
                  <a:srgbClr val="333333"/>
                </a:solidFill>
                <a:latin typeface="Roboto Condensed"/>
              </a:rPr>
              <a:t>със Заповед № РД09-5778 от 22.11.2017 г. на министъра на образованието и науката</a:t>
            </a: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714348" y="296824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https://ucha.se</a:t>
            </a:r>
            <a:endParaRPr lang="bg-BG" dirty="0" smtClean="0"/>
          </a:p>
          <a:p>
            <a:endParaRPr lang="bg-BG" dirty="0"/>
          </a:p>
        </p:txBody>
      </p:sp>
      <p:sp>
        <p:nvSpPr>
          <p:cNvPr id="6" name="Rectangle 5"/>
          <p:cNvSpPr/>
          <p:nvPr/>
        </p:nvSpPr>
        <p:spPr>
          <a:xfrm>
            <a:off x="678872" y="3636833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https://gramatika-bg.com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183880" cy="182707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СЛОЖНИ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ДУМИ</a:t>
            </a:r>
          </a:p>
          <a:p>
            <a:pPr algn="just">
              <a:buNone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Думи с два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или повече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корена,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свързани със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съединителен гласен </a:t>
            </a:r>
            <a:r>
              <a:rPr lang="bg-BG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о, е, и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(понякога, ако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първият корен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завършва на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гласен звук, той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поема ролята на </a:t>
            </a: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съединителен гласен). </a:t>
            </a:r>
          </a:p>
          <a:p>
            <a:pPr algn="just">
              <a:buNone/>
            </a:pPr>
            <a:r>
              <a:rPr lang="bg-BG" i="1" dirty="0" smtClean="0">
                <a:latin typeface="Times New Roman" pitchFamily="18" charset="0"/>
                <a:cs typeface="Times New Roman" pitchFamily="18" charset="0"/>
              </a:rPr>
              <a:t>Образуват се от две или повече думи.</a:t>
            </a:r>
            <a:endParaRPr lang="bg-BG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183563" cy="1050925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СЪЩЕСТВИТЕЛНИ ИМЕНА</a:t>
            </a:r>
            <a:endParaRPr lang="bg-B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212484" cy="568473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bg-BG" sz="3500" b="1" i="1" dirty="0" smtClean="0">
                <a:latin typeface="Times New Roman" pitchFamily="18" charset="0"/>
                <a:cs typeface="Times New Roman" pitchFamily="18" charset="0"/>
              </a:rPr>
              <a:t>Слято писане</a:t>
            </a:r>
          </a:p>
          <a:p>
            <a:pPr algn="ctr">
              <a:buNone/>
            </a:pPr>
            <a:endParaRPr lang="bg-BG" sz="35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Слято се пишат сложни съществителни имена, в които двете съставни думи са свързани със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съединителен гласен: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      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мест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положение</a:t>
            </a:r>
          </a:p>
          <a:p>
            <a:pPr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слад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лед</a:t>
            </a:r>
          </a:p>
          <a:p>
            <a:pPr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вод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пад</a:t>
            </a:r>
          </a:p>
          <a:p>
            <a:pPr algn="ctr"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 висок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говорител.</a:t>
            </a:r>
          </a:p>
          <a:p>
            <a:pPr>
              <a:buNone/>
            </a:pP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58246" cy="2714644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Можете ли сами да образувате сложни думи?</a:t>
            </a:r>
            <a:b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6840" y="2388207"/>
            <a:ext cx="371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парк и място</a:t>
            </a:r>
          </a:p>
        </p:txBody>
      </p:sp>
      <p:sp>
        <p:nvSpPr>
          <p:cNvPr id="5" name="Rectangle 4"/>
          <p:cNvSpPr/>
          <p:nvPr/>
        </p:nvSpPr>
        <p:spPr>
          <a:xfrm>
            <a:off x="5429256" y="2357430"/>
            <a:ext cx="1927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парк</a:t>
            </a:r>
            <a:r>
              <a:rPr lang="bg-BG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bg-BG" sz="2800" dirty="0">
                <a:latin typeface="Times New Roman" pitchFamily="18" charset="0"/>
                <a:cs typeface="Times New Roman" pitchFamily="18" charset="0"/>
              </a:rPr>
              <a:t>място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3214686"/>
            <a:ext cx="2236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път и показател</a:t>
            </a:r>
          </a:p>
        </p:txBody>
      </p:sp>
      <p:sp>
        <p:nvSpPr>
          <p:cNvPr id="7" name="Rectangle 6"/>
          <p:cNvSpPr/>
          <p:nvPr/>
        </p:nvSpPr>
        <p:spPr>
          <a:xfrm>
            <a:off x="5308505" y="3243205"/>
            <a:ext cx="250033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път</a:t>
            </a:r>
            <a:r>
              <a:rPr lang="bg-BG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показател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2071670" y="4286256"/>
            <a:ext cx="2782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жизненост и радост</a:t>
            </a:r>
          </a:p>
        </p:txBody>
      </p:sp>
      <p:sp>
        <p:nvSpPr>
          <p:cNvPr id="9" name="Rectangle 8"/>
          <p:cNvSpPr/>
          <p:nvPr/>
        </p:nvSpPr>
        <p:spPr>
          <a:xfrm>
            <a:off x="6786578" y="4321564"/>
            <a:ext cx="1865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жизн</a:t>
            </a:r>
            <a:r>
              <a:rPr lang="bg-BG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bg-BG" sz="2400" dirty="0">
                <a:latin typeface="Times New Roman" pitchFamily="18" charset="0"/>
                <a:cs typeface="Times New Roman" pitchFamily="18" charset="0"/>
              </a:rPr>
              <a:t>радост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771800" y="2643182"/>
            <a:ext cx="2657456" cy="236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71802" y="3500438"/>
            <a:ext cx="2236703" cy="3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29190" y="4572008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Galya\Desktop\IMG_20180716_1043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000504"/>
            <a:ext cx="156023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212484" cy="5214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Полуслято писане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>(отделяме със съединителна чертица)</a:t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>Полуслято пишем сложни съществителни имена, 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в 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които при членуване се променя само втората част:</a:t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bg-BG" b="0" i="1" dirty="0" smtClean="0">
                <a:solidFill>
                  <a:schemeClr val="tx1"/>
                </a:solidFill>
              </a:rPr>
              <a:t>министър-председател</a:t>
            </a:r>
            <a:br>
              <a:rPr lang="bg-BG" b="0" i="1" dirty="0" smtClean="0">
                <a:solidFill>
                  <a:schemeClr val="tx1"/>
                </a:solidFill>
              </a:rPr>
            </a:br>
            <a:r>
              <a:rPr lang="bg-BG" b="0" i="1" dirty="0" smtClean="0">
                <a:solidFill>
                  <a:schemeClr val="tx1"/>
                </a:solidFill>
              </a:rPr>
              <a:t>кандидат-студент.</a:t>
            </a:r>
            <a:endParaRPr lang="bg-BG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143404"/>
          </a:xfrm>
        </p:spPr>
        <p:txBody>
          <a:bodyPr/>
          <a:lstStyle/>
          <a:p>
            <a:pPr algn="ctr">
              <a:buNone/>
            </a:pPr>
            <a:r>
              <a:rPr lang="ru-RU" b="1" i="1" dirty="0" smtClean="0"/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Разделно писане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Разделно пишем съчетания от съществителни имена,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които при членуване се променя първата част: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къща музей → къщата музей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ПРИЛАГАТЕЛНИ ИМЕНА, образувани от лично и фамилно име.</a:t>
            </a: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50006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Слято писане 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 Прилагателни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имена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които завършват на -</a:t>
            </a:r>
            <a:r>
              <a:rPr lang="ru-RU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СКИ</a:t>
            </a:r>
            <a:r>
              <a:rPr lang="ru-RU" b="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се пишат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слято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 с малка буква:</a:t>
            </a:r>
            <a:b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иванвазов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родолюбие;</a:t>
            </a:r>
            <a:b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христоботев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ски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плам.</a:t>
            </a:r>
            <a:b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bg-B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241</TotalTime>
  <Words>160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&amp;quot</vt:lpstr>
      <vt:lpstr>Roboto Condensed</vt:lpstr>
      <vt:lpstr>Times New Roman</vt:lpstr>
      <vt:lpstr>Verdana</vt:lpstr>
      <vt:lpstr>Wingdings 2</vt:lpstr>
      <vt:lpstr>Aspect</vt:lpstr>
      <vt:lpstr>Словообразуване</vt:lpstr>
      <vt:lpstr>PowerPoint Presentation</vt:lpstr>
      <vt:lpstr>СЪЩЕСТВИТЕЛНИ ИМЕНА</vt:lpstr>
      <vt:lpstr>PowerPoint Presentation</vt:lpstr>
      <vt:lpstr>Можете ли сами да образувате сложни думи?   </vt:lpstr>
      <vt:lpstr>Полуслято писане (отделяме със съединителна чертица)  Полуслято пишем сложни съществителни имена, в които при членуване се променя само втората част: министър-председател кандидат-студент.</vt:lpstr>
      <vt:lpstr>PowerPoint Presentation</vt:lpstr>
      <vt:lpstr>ПРИЛАГАТЕЛНИ ИМЕНА, образувани от лично и фамилно име.</vt:lpstr>
      <vt:lpstr>Слято писане           Прилагателни имена, които завършват на -СКИ, се пишат слято и с малка буква:       • иванвазовско родолюбие;       • христоботевски плам. </vt:lpstr>
      <vt:lpstr>Полуслято писане  Прилагателни имена, които завършват на -ОВ и -ЕВ, се пишат полуслято и с главна буква за всяка част: Иван Вазов – Иван-Вазови разкази; Христо Ботев – Христо-Ботеви стихотворения. </vt:lpstr>
      <vt:lpstr>ПРИЛАГАТЕЛНИ ИМЕНА, образувани от числително и съществително име</vt:lpstr>
      <vt:lpstr>Слято писане            едноминутен (от една минута);       пететажен (от пет етажа);       дванадесетгодишен (от дванадесет години). </vt:lpstr>
      <vt:lpstr>Полуслято писане  Полуслято със съединителна чертица (когато числителното име е написано с цифри):  5-годишен 50-градусов.   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Словообразуване</dc:title>
  <dc:creator>Galya</dc:creator>
  <cp:lastModifiedBy>Диляна Гаджева</cp:lastModifiedBy>
  <cp:revision>15</cp:revision>
  <dcterms:created xsi:type="dcterms:W3CDTF">2018-07-16T06:42:26Z</dcterms:created>
  <dcterms:modified xsi:type="dcterms:W3CDTF">2018-07-22T03:01:46Z</dcterms:modified>
</cp:coreProperties>
</file>