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59" r:id="rId6"/>
    <p:sldId id="269" r:id="rId7"/>
    <p:sldId id="261" r:id="rId8"/>
    <p:sldId id="262" r:id="rId9"/>
    <p:sldId id="263" r:id="rId10"/>
    <p:sldId id="264" r:id="rId11"/>
    <p:sldId id="267" r:id="rId12"/>
    <p:sldId id="258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EA3E4-5B82-4042-B290-841BE54DB001}" type="datetimeFigureOut">
              <a:rPr lang="bg-BG" smtClean="0"/>
              <a:pPr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B285-B0CD-4FED-B6FC-32B5111C251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atika-bg.com/chasti-na-rechta/sushtestvitelno-ime.html" TargetMode="External"/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gschoolnicosia.com/wp-content/uploads/2013/08/%D0%A1%D1%8A%D1%89%D0%B5%D1%81%D1%82%D0%B2%D0%B8%D1%82%D0%B5%D0%BB%D0%BD%D0%BE-%D0%B8-%D0%BF%D1%80%D0%B8%D0%BB%D0%B0%D0%B3%D0%B0%D1%82%D0%B5%D0%BB%D0%BD%D0%BE-%D0%B8%D0%BC%D0%B5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124744"/>
            <a:ext cx="7772400" cy="1470025"/>
          </a:xfrm>
        </p:spPr>
        <p:txBody>
          <a:bodyPr>
            <a:normAutofit/>
          </a:bodyPr>
          <a:lstStyle/>
          <a:p>
            <a:r>
              <a:rPr lang="bg-BG" sz="6600" dirty="0" smtClean="0"/>
              <a:t>Съществително име</a:t>
            </a:r>
            <a:endParaRPr lang="bg-BG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357694"/>
            <a:ext cx="7858180" cy="1752600"/>
          </a:xfrm>
        </p:spPr>
        <p:txBody>
          <a:bodyPr>
            <a:normAutofit fontScale="77500" lnSpcReduction="20000"/>
          </a:bodyPr>
          <a:lstStyle/>
          <a:p>
            <a:r>
              <a:rPr lang="bg-BG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Илияна Иванова, студент-практикант по проект </a:t>
            </a:r>
            <a:r>
              <a:rPr lang="bg-BG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Студентски </a:t>
            </a:r>
            <a:r>
              <a:rPr lang="bg-BG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практики“</a:t>
            </a:r>
          </a:p>
          <a:p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Проверил: Диляна Гаджева, ментор по проекта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  <a:cs typeface="Times New Roman" pitchFamily="18" charset="0"/>
              </a:rPr>
              <a:t>Съществителни нарицателни </a:t>
            </a:r>
            <a:r>
              <a:rPr lang="ru-RU" dirty="0" smtClean="0">
                <a:latin typeface="+mn-lt"/>
                <a:cs typeface="Times New Roman" pitchFamily="18" charset="0"/>
              </a:rPr>
              <a:t>– </a:t>
            </a:r>
            <a:r>
              <a:rPr lang="ru-RU" dirty="0" err="1" smtClean="0">
                <a:latin typeface="+mn-lt"/>
                <a:cs typeface="Times New Roman" pitchFamily="18" charset="0"/>
              </a:rPr>
              <a:t>същ</a:t>
            </a:r>
            <a:r>
              <a:rPr lang="ru-RU" dirty="0" smtClean="0">
                <a:latin typeface="+mn-lt"/>
                <a:cs typeface="Times New Roman" pitchFamily="18" charset="0"/>
              </a:rPr>
              <a:t>. имена, </a:t>
            </a:r>
            <a:r>
              <a:rPr lang="ru-RU" dirty="0" smtClean="0">
                <a:latin typeface="+mn-lt"/>
                <a:cs typeface="Times New Roman" pitchFamily="18" charset="0"/>
              </a:rPr>
              <a:t>с </a:t>
            </a:r>
            <a:r>
              <a:rPr lang="ru-RU" dirty="0" err="1" smtClean="0">
                <a:latin typeface="+mn-lt"/>
                <a:cs typeface="Times New Roman" pitchFamily="18" charset="0"/>
              </a:rPr>
              <a:t>които</a:t>
            </a:r>
            <a:r>
              <a:rPr lang="ru-RU" dirty="0" smtClean="0">
                <a:latin typeface="+mn-lt"/>
                <a:cs typeface="Times New Roman" pitchFamily="18" charset="0"/>
              </a:rPr>
              <a:t> </a:t>
            </a:r>
            <a:r>
              <a:rPr lang="ru-RU" dirty="0" err="1" smtClean="0">
                <a:latin typeface="+mn-lt"/>
                <a:cs typeface="Times New Roman" pitchFamily="18" charset="0"/>
              </a:rPr>
              <a:t>назоваваме</a:t>
            </a:r>
            <a:r>
              <a:rPr lang="ru-RU" dirty="0" smtClean="0">
                <a:latin typeface="+mn-lt"/>
                <a:cs typeface="Times New Roman" pitchFamily="18" charset="0"/>
              </a:rPr>
              <a:t> </a:t>
            </a:r>
            <a:r>
              <a:rPr lang="ru-RU" dirty="0" err="1" smtClean="0">
                <a:latin typeface="+mn-lt"/>
                <a:cs typeface="Times New Roman" pitchFamily="18" charset="0"/>
              </a:rPr>
              <a:t>предмети</a:t>
            </a:r>
            <a:r>
              <a:rPr lang="ru-RU" dirty="0" smtClean="0">
                <a:latin typeface="+mn-lt"/>
                <a:cs typeface="Times New Roman" pitchFamily="18" charset="0"/>
              </a:rPr>
              <a:t>, растения, </a:t>
            </a:r>
            <a:r>
              <a:rPr lang="ru-RU" dirty="0" smtClean="0">
                <a:latin typeface="+mn-lt"/>
                <a:cs typeface="Times New Roman" pitchFamily="18" charset="0"/>
              </a:rPr>
              <a:t>животни, </a:t>
            </a:r>
            <a:r>
              <a:rPr lang="ru-RU" dirty="0">
                <a:cs typeface="Times New Roman" pitchFamily="18" charset="0"/>
              </a:rPr>
              <a:t>лица, </a:t>
            </a:r>
            <a:r>
              <a:rPr lang="ru-RU" dirty="0" err="1" smtClean="0">
                <a:latin typeface="+mn-lt"/>
                <a:cs typeface="Times New Roman" pitchFamily="18" charset="0"/>
              </a:rPr>
              <a:t>професии</a:t>
            </a:r>
            <a:r>
              <a:rPr lang="ru-RU" dirty="0" smtClean="0">
                <a:latin typeface="+mn-lt"/>
                <a:cs typeface="Times New Roman" pitchFamily="18" charset="0"/>
              </a:rPr>
              <a:t>, чувства, </a:t>
            </a:r>
            <a:r>
              <a:rPr lang="ru-RU" dirty="0" err="1" smtClean="0">
                <a:latin typeface="+mn-lt"/>
                <a:cs typeface="Times New Roman" pitchFamily="18" charset="0"/>
              </a:rPr>
              <a:t>месеците</a:t>
            </a:r>
            <a:r>
              <a:rPr lang="ru-RU" dirty="0" smtClean="0">
                <a:latin typeface="+mn-lt"/>
                <a:cs typeface="Times New Roman" pitchFamily="18" charset="0"/>
              </a:rPr>
              <a:t>, </a:t>
            </a:r>
            <a:r>
              <a:rPr lang="ru-RU" dirty="0" err="1" smtClean="0">
                <a:latin typeface="+mn-lt"/>
                <a:cs typeface="Times New Roman" pitchFamily="18" charset="0"/>
              </a:rPr>
              <a:t>дните</a:t>
            </a:r>
            <a:r>
              <a:rPr lang="ru-RU" dirty="0" smtClean="0">
                <a:latin typeface="+mn-lt"/>
                <a:cs typeface="Times New Roman" pitchFamily="18" charset="0"/>
              </a:rPr>
              <a:t> от </a:t>
            </a:r>
            <a:r>
              <a:rPr lang="ru-RU" dirty="0" err="1" smtClean="0">
                <a:latin typeface="+mn-lt"/>
                <a:cs typeface="Times New Roman" pitchFamily="18" charset="0"/>
              </a:rPr>
              <a:t>седмицата</a:t>
            </a:r>
            <a:r>
              <a:rPr lang="ru-RU" dirty="0" smtClean="0">
                <a:latin typeface="+mn-lt"/>
                <a:cs typeface="Times New Roman" pitchFamily="18" charset="0"/>
              </a:rPr>
              <a:t> и </a:t>
            </a:r>
            <a:r>
              <a:rPr lang="ru-RU" dirty="0" err="1" smtClean="0">
                <a:latin typeface="+mn-lt"/>
                <a:cs typeface="Times New Roman" pitchFamily="18" charset="0"/>
              </a:rPr>
              <a:t>други</a:t>
            </a:r>
            <a:r>
              <a:rPr lang="bg-BG" dirty="0" smtClean="0">
                <a:latin typeface="+mn-lt"/>
                <a:cs typeface="Times New Roman" pitchFamily="18" charset="0"/>
              </a:rPr>
              <a:t>.</a:t>
            </a:r>
            <a:r>
              <a:rPr lang="ru-RU" dirty="0" smtClean="0">
                <a:latin typeface="+mn-lt"/>
                <a:cs typeface="Times New Roman" pitchFamily="18" charset="0"/>
              </a:rPr>
              <a:t> </a:t>
            </a:r>
            <a:endParaRPr lang="bg-BG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Примери за съществителни нарицателни имена:</a:t>
            </a:r>
            <a:endParaRPr lang="bg-B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– учебник,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сграда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град;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 растения 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маргарита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явор,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лилия;</a:t>
            </a:r>
          </a:p>
          <a:p>
            <a:pPr>
              <a:lnSpc>
                <a:spcPct val="150000"/>
              </a:lnSpc>
            </a:pP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за животни – лисица, заек, таралеж;</a:t>
            </a:r>
            <a:endParaRPr lang="bg-BG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 лица – работник, ученик,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студент;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професии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учител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обущар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лекар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 чувства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щастие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обич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възхищение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337AB7"/>
                </a:solidFill>
                <a:latin typeface="Roboto Condensed"/>
                <a:hlinkClick r:id="rId2"/>
              </a:rPr>
              <a:t>Учебна</a:t>
            </a:r>
            <a:r>
              <a:rPr lang="ru-RU" dirty="0" smtClean="0">
                <a:solidFill>
                  <a:srgbClr val="337AB7"/>
                </a:solidFill>
                <a:latin typeface="Roboto Condensed"/>
                <a:hlinkClick r:id="rId2"/>
              </a:rPr>
              <a:t> </a:t>
            </a:r>
            <a:r>
              <a:rPr lang="ru-RU" dirty="0" err="1" smtClean="0">
                <a:solidFill>
                  <a:srgbClr val="337AB7"/>
                </a:solidFill>
                <a:latin typeface="Roboto Condensed"/>
                <a:hlinkClick r:id="rId2"/>
              </a:rPr>
              <a:t>програма</a:t>
            </a:r>
            <a:r>
              <a:rPr lang="ru-RU" dirty="0" smtClean="0">
                <a:solidFill>
                  <a:srgbClr val="337AB7"/>
                </a:solidFill>
                <a:latin typeface="Roboto Condensed"/>
                <a:hlinkClick r:id="rId2"/>
              </a:rPr>
              <a:t> по </a:t>
            </a:r>
            <a:r>
              <a:rPr lang="ru-RU" dirty="0" err="1" smtClean="0">
                <a:solidFill>
                  <a:srgbClr val="337AB7"/>
                </a:solidFill>
                <a:latin typeface="Roboto Condensed"/>
                <a:hlinkClick r:id="rId2"/>
              </a:rPr>
              <a:t>български</a:t>
            </a:r>
            <a:r>
              <a:rPr lang="ru-RU" dirty="0" smtClean="0">
                <a:solidFill>
                  <a:srgbClr val="337AB7"/>
                </a:solidFill>
                <a:latin typeface="Roboto Condensed"/>
                <a:hlinkClick r:id="rId2"/>
              </a:rPr>
              <a:t> </a:t>
            </a:r>
            <a:r>
              <a:rPr lang="ru-RU" dirty="0" err="1" smtClean="0">
                <a:solidFill>
                  <a:srgbClr val="337AB7"/>
                </a:solidFill>
                <a:latin typeface="Roboto Condensed"/>
                <a:hlinkClick r:id="rId2"/>
              </a:rPr>
              <a:t>език</a:t>
            </a:r>
            <a:r>
              <a:rPr lang="ru-RU" dirty="0" smtClean="0">
                <a:solidFill>
                  <a:srgbClr val="337AB7"/>
                </a:solidFill>
                <a:latin typeface="Roboto Condensed"/>
                <a:hlinkClick r:id="rId2"/>
              </a:rPr>
              <a:t> и литература </a:t>
            </a:r>
            <a:r>
              <a:rPr lang="ru-RU" dirty="0">
                <a:solidFill>
                  <a:srgbClr val="337AB7"/>
                </a:solidFill>
                <a:latin typeface="Roboto Condensed"/>
                <a:hlinkClick r:id="rId2"/>
              </a:rPr>
              <a:t>за II </a:t>
            </a:r>
            <a:r>
              <a:rPr lang="ru-RU" dirty="0" err="1">
                <a:solidFill>
                  <a:srgbClr val="337AB7"/>
                </a:solidFill>
                <a:latin typeface="Roboto Condensed"/>
                <a:hlinkClick r:id="rId2"/>
              </a:rPr>
              <a:t>клас</a:t>
            </a:r>
            <a:r>
              <a:rPr lang="ru-RU" dirty="0">
                <a:solidFill>
                  <a:srgbClr val="337AB7"/>
                </a:solidFill>
                <a:latin typeface="Roboto Condensed"/>
                <a:hlinkClick r:id="rId2"/>
              </a:rPr>
              <a:t> в сила от </a:t>
            </a:r>
            <a:r>
              <a:rPr lang="ru-RU" dirty="0" err="1">
                <a:solidFill>
                  <a:srgbClr val="337AB7"/>
                </a:solidFill>
                <a:latin typeface="Roboto Condensed"/>
                <a:hlinkClick r:id="rId2"/>
              </a:rPr>
              <a:t>учебната</a:t>
            </a:r>
            <a:r>
              <a:rPr lang="ru-RU" dirty="0">
                <a:solidFill>
                  <a:srgbClr val="337AB7"/>
                </a:solidFill>
                <a:latin typeface="Roboto Condensed"/>
                <a:hlinkClick r:id="rId2"/>
              </a:rPr>
              <a:t> 2017/2018 година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Roboto Condensed"/>
              </a:rPr>
              <a:t>утвърдени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 Condensed"/>
              </a:rPr>
              <a:t>със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 Condensed"/>
              </a:rPr>
              <a:t>Заповед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 № РД09-300 от 17.03.2016 г. 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на МОН</a:t>
            </a:r>
          </a:p>
          <a:p>
            <a:r>
              <a:rPr lang="en-US" dirty="0" smtClean="0">
                <a:hlinkClick r:id="rId3"/>
              </a:rPr>
              <a:t>https://gramatika-bg.com</a:t>
            </a:r>
            <a:endParaRPr lang="bg-BG" dirty="0" smtClean="0"/>
          </a:p>
          <a:p>
            <a:r>
              <a:rPr lang="en-US" dirty="0" smtClean="0">
                <a:hlinkClick r:id="rId4"/>
              </a:rPr>
              <a:t>http://bgschoolnicosia.com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Съществителни</a:t>
            </a:r>
            <a:r>
              <a:rPr lang="bg-BG" b="1" dirty="0" smtClean="0"/>
              <a:t>те</a:t>
            </a:r>
            <a:r>
              <a:rPr lang="ru-RU" b="1" dirty="0" smtClean="0"/>
              <a:t> </a:t>
            </a:r>
            <a:r>
              <a:rPr lang="ru-RU" b="1" dirty="0" smtClean="0"/>
              <a:t>имена</a:t>
            </a:r>
            <a:r>
              <a:rPr lang="ru-RU" dirty="0" smtClean="0"/>
              <a:t>   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думи</a:t>
            </a:r>
            <a:r>
              <a:rPr lang="ru-RU" dirty="0" smtClean="0"/>
              <a:t>, </a:t>
            </a:r>
            <a:r>
              <a:rPr lang="ru-RU" dirty="0" smtClean="0"/>
              <a:t>с които назоваваме различни предмети (стол, маса, учебник), лица (ученик, жена, Иван), вещества (ориз, глина, стомана), животни (котка, гълъб, елен), преживявания (радост, мисъл, представа) и др.</a:t>
            </a:r>
            <a:endParaRPr lang="bg-BG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 за откриване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bg-BG" sz="5400" dirty="0" smtClean="0"/>
              <a:t>Какво е това?</a:t>
            </a:r>
          </a:p>
          <a:p>
            <a:pPr>
              <a:lnSpc>
                <a:spcPct val="200000"/>
              </a:lnSpc>
            </a:pPr>
            <a:r>
              <a:rPr lang="bg-BG" sz="5400" dirty="0" smtClean="0"/>
              <a:t>Кой е? Коя е? Кое е?</a:t>
            </a:r>
            <a:endParaRPr lang="bg-BG" sz="5400" dirty="0"/>
          </a:p>
          <a:p>
            <a:pPr marL="0" indent="0">
              <a:lnSpc>
                <a:spcPct val="200000"/>
              </a:lnSpc>
              <a:buNone/>
            </a:pPr>
            <a:r>
              <a:rPr lang="bg-BG" i="1" dirty="0"/>
              <a:t>у</a:t>
            </a:r>
            <a:r>
              <a:rPr lang="bg-BG" i="1" dirty="0" smtClean="0"/>
              <a:t>ченик, момиче, дете, тетрадка, химикали, Мая, Борис, Васил, Ловеч, Янтра, България</a:t>
            </a:r>
          </a:p>
        </p:txBody>
      </p:sp>
    </p:spTree>
    <p:extLst>
      <p:ext uri="{BB962C8B-B14F-4D97-AF65-F5344CB8AC3E}">
        <p14:creationId xmlns:p14="http://schemas.microsoft.com/office/powerpoint/2010/main" val="20938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Съществителните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имена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род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мъжки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женски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среден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Родът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е постоянен. Применят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 по число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единствено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множествено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42928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Съществително име </a:t>
            </a:r>
            <a:r>
              <a:rPr lang="ru-RU" dirty="0" smtClean="0"/>
              <a:t>можем </a:t>
            </a:r>
            <a:r>
              <a:rPr lang="ru-RU" dirty="0"/>
              <a:t>да свържем с </a:t>
            </a:r>
            <a:r>
              <a:rPr lang="ru-RU" dirty="0" err="1" smtClean="0"/>
              <a:t>думите</a:t>
            </a:r>
            <a:r>
              <a:rPr lang="ru-RU" dirty="0"/>
              <a:t> </a:t>
            </a:r>
            <a:r>
              <a:rPr lang="ru-RU" b="1" i="1" dirty="0"/>
              <a:t>един, една, едно, </a:t>
            </a:r>
            <a:r>
              <a:rPr lang="ru-RU" b="1" i="1" dirty="0" err="1" smtClean="0"/>
              <a:t>едни</a:t>
            </a:r>
            <a:r>
              <a:rPr lang="ru-RU" b="1" i="1" dirty="0" smtClean="0"/>
              <a:t>/много</a:t>
            </a:r>
            <a:r>
              <a:rPr lang="ru-RU" b="1" i="1" dirty="0"/>
              <a:t>  </a:t>
            </a:r>
            <a:r>
              <a:rPr lang="ru-RU" dirty="0"/>
              <a:t>(</a:t>
            </a:r>
            <a:r>
              <a:rPr lang="ru-RU" i="1" dirty="0"/>
              <a:t>един сезон, една шестица, едно чувство, </a:t>
            </a:r>
            <a:r>
              <a:rPr lang="ru-RU" i="1" dirty="0" err="1" smtClean="0"/>
              <a:t>едни</a:t>
            </a:r>
            <a:r>
              <a:rPr lang="ru-RU" i="1" dirty="0" smtClean="0"/>
              <a:t>/много </a:t>
            </a:r>
            <a:r>
              <a:rPr lang="ru-RU" i="1" dirty="0" err="1"/>
              <a:t>учебници</a:t>
            </a:r>
            <a:r>
              <a:rPr lang="ru-RU" i="1" dirty="0" smtClean="0"/>
              <a:t>)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определяме</a:t>
            </a:r>
            <a:r>
              <a:rPr lang="ru-RU" dirty="0" smtClean="0"/>
              <a:t> рода и </a:t>
            </a:r>
            <a:r>
              <a:rPr lang="ru-RU" dirty="0" err="1" smtClean="0"/>
              <a:t>числото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bg-BG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Определяне на рода и числото на съществителни имена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772816"/>
            <a:ext cx="8363272" cy="4525963"/>
          </a:xfrm>
        </p:spPr>
        <p:txBody>
          <a:bodyPr/>
          <a:lstStyle/>
          <a:p>
            <a:r>
              <a:rPr lang="bg-BG" dirty="0" smtClean="0"/>
              <a:t>(един) мъж, </a:t>
            </a:r>
            <a:r>
              <a:rPr lang="bg-BG" dirty="0"/>
              <a:t>(един</a:t>
            </a:r>
            <a:r>
              <a:rPr lang="bg-BG" dirty="0" smtClean="0"/>
              <a:t>) химикал – </a:t>
            </a:r>
            <a:r>
              <a:rPr lang="bg-BG" dirty="0" err="1" smtClean="0"/>
              <a:t>м.р</a:t>
            </a:r>
            <a:r>
              <a:rPr lang="bg-BG" dirty="0" smtClean="0"/>
              <a:t>. </a:t>
            </a:r>
            <a:r>
              <a:rPr lang="bg-BG" dirty="0" err="1" smtClean="0"/>
              <a:t>ед.ч</a:t>
            </a:r>
            <a:r>
              <a:rPr lang="bg-BG" dirty="0" smtClean="0"/>
              <a:t>.</a:t>
            </a:r>
          </a:p>
          <a:p>
            <a:r>
              <a:rPr lang="bg-BG" dirty="0" smtClean="0"/>
              <a:t>(една) жена, </a:t>
            </a:r>
            <a:r>
              <a:rPr lang="bg-BG" dirty="0" smtClean="0">
                <a:solidFill>
                  <a:prstClr val="black"/>
                </a:solidFill>
              </a:rPr>
              <a:t>(една</a:t>
            </a:r>
            <a:r>
              <a:rPr lang="bg-BG" dirty="0">
                <a:solidFill>
                  <a:prstClr val="black"/>
                </a:solidFill>
              </a:rPr>
              <a:t>) </a:t>
            </a:r>
            <a:r>
              <a:rPr lang="bg-BG" dirty="0" smtClean="0"/>
              <a:t>маса – </a:t>
            </a:r>
            <a:r>
              <a:rPr lang="bg-BG" dirty="0" err="1" smtClean="0"/>
              <a:t>ж.р</a:t>
            </a:r>
            <a:r>
              <a:rPr lang="bg-BG" dirty="0" smtClean="0"/>
              <a:t>. </a:t>
            </a:r>
            <a:r>
              <a:rPr lang="bg-BG" dirty="0" err="1" smtClean="0"/>
              <a:t>ед.ч</a:t>
            </a:r>
            <a:r>
              <a:rPr lang="bg-BG" dirty="0" smtClean="0"/>
              <a:t>.</a:t>
            </a:r>
          </a:p>
          <a:p>
            <a:r>
              <a:rPr lang="bg-BG" dirty="0" smtClean="0"/>
              <a:t>(едно) дете, </a:t>
            </a:r>
            <a:r>
              <a:rPr lang="bg-BG" dirty="0"/>
              <a:t>(</a:t>
            </a:r>
            <a:r>
              <a:rPr lang="bg-BG" dirty="0" smtClean="0"/>
              <a:t>едно) чувство – </a:t>
            </a:r>
            <a:r>
              <a:rPr lang="bg-BG" dirty="0" err="1" smtClean="0"/>
              <a:t>ср.р</a:t>
            </a:r>
            <a:r>
              <a:rPr lang="bg-BG" dirty="0" smtClean="0"/>
              <a:t>. </a:t>
            </a:r>
            <a:r>
              <a:rPr lang="bg-BG" dirty="0" err="1" smtClean="0"/>
              <a:t>ед.ч</a:t>
            </a:r>
            <a:r>
              <a:rPr lang="bg-BG" dirty="0" smtClean="0"/>
              <a:t>.</a:t>
            </a:r>
          </a:p>
          <a:p>
            <a:r>
              <a:rPr lang="bg-BG" dirty="0" smtClean="0"/>
              <a:t>(много) мъже, </a:t>
            </a:r>
            <a:r>
              <a:rPr lang="bg-BG" dirty="0"/>
              <a:t>(много</a:t>
            </a:r>
            <a:r>
              <a:rPr lang="bg-BG" dirty="0" smtClean="0"/>
              <a:t>) химикали – </a:t>
            </a:r>
            <a:r>
              <a:rPr lang="bg-BG" dirty="0" err="1"/>
              <a:t>м.р</a:t>
            </a:r>
            <a:r>
              <a:rPr lang="bg-BG" dirty="0"/>
              <a:t>. </a:t>
            </a:r>
            <a:r>
              <a:rPr lang="bg-BG" dirty="0" err="1" smtClean="0"/>
              <a:t>мн.ч</a:t>
            </a:r>
            <a:r>
              <a:rPr lang="bg-BG" dirty="0" smtClean="0"/>
              <a:t>.</a:t>
            </a:r>
          </a:p>
          <a:p>
            <a:r>
              <a:rPr lang="bg-BG" dirty="0"/>
              <a:t>(много</a:t>
            </a:r>
            <a:r>
              <a:rPr lang="bg-BG" dirty="0" smtClean="0"/>
              <a:t>) жени, </a:t>
            </a:r>
            <a:r>
              <a:rPr lang="bg-BG" dirty="0"/>
              <a:t>(много</a:t>
            </a:r>
            <a:r>
              <a:rPr lang="bg-BG" dirty="0" smtClean="0"/>
              <a:t>) чувства – </a:t>
            </a:r>
            <a:r>
              <a:rPr lang="bg-BG" dirty="0" err="1" smtClean="0"/>
              <a:t>ж.р</a:t>
            </a:r>
            <a:r>
              <a:rPr lang="bg-BG" dirty="0"/>
              <a:t>. </a:t>
            </a:r>
            <a:r>
              <a:rPr lang="bg-BG" dirty="0" err="1" smtClean="0"/>
              <a:t>мн.ч</a:t>
            </a:r>
            <a:r>
              <a:rPr lang="bg-BG" dirty="0" smtClean="0"/>
              <a:t>.</a:t>
            </a:r>
          </a:p>
          <a:p>
            <a:r>
              <a:rPr lang="bg-BG" dirty="0"/>
              <a:t>(много</a:t>
            </a:r>
            <a:r>
              <a:rPr lang="bg-BG" dirty="0" smtClean="0"/>
              <a:t>) деца, </a:t>
            </a:r>
            <a:r>
              <a:rPr lang="bg-BG" dirty="0"/>
              <a:t>(много</a:t>
            </a:r>
            <a:r>
              <a:rPr lang="bg-BG" dirty="0" smtClean="0"/>
              <a:t>) чувства – </a:t>
            </a:r>
            <a:r>
              <a:rPr lang="bg-BG" dirty="0" err="1" smtClean="0"/>
              <a:t>ср.р</a:t>
            </a:r>
            <a:r>
              <a:rPr lang="bg-BG" dirty="0"/>
              <a:t>. </a:t>
            </a:r>
            <a:r>
              <a:rPr lang="bg-BG" dirty="0" err="1" smtClean="0"/>
              <a:t>мн.ч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2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2071670" y="214290"/>
            <a:ext cx="5286412" cy="264320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Видове съществителни имена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5143504" y="4429132"/>
            <a:ext cx="3714776" cy="17145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357158" y="4429132"/>
            <a:ext cx="3929090" cy="1500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Нарицателни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2571736" y="2527601"/>
            <a:ext cx="2143140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88024" y="2428868"/>
            <a:ext cx="1656184" cy="244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358246" cy="44291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  <a:cs typeface="Times New Roman" pitchFamily="18" charset="0"/>
              </a:rPr>
              <a:t>Съществителни собствени </a:t>
            </a:r>
            <a:r>
              <a:rPr lang="ru-RU" sz="3600" dirty="0" smtClean="0">
                <a:latin typeface="+mn-lt"/>
                <a:cs typeface="Times New Roman" pitchFamily="18" charset="0"/>
              </a:rPr>
              <a:t>– </a:t>
            </a:r>
            <a:r>
              <a:rPr lang="ru-RU" sz="3600" smtClean="0">
                <a:latin typeface="+mn-lt"/>
                <a:cs typeface="Times New Roman" pitchFamily="18" charset="0"/>
              </a:rPr>
              <a:t>думи</a:t>
            </a:r>
            <a:r>
              <a:rPr lang="ru-RU" sz="3600" dirty="0" smtClean="0">
                <a:latin typeface="+mn-lt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които</a:t>
            </a:r>
            <a:r>
              <a:rPr lang="ru-RU" sz="3600" dirty="0" smtClean="0">
                <a:latin typeface="+mn-lt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са</a:t>
            </a:r>
            <a:r>
              <a:rPr lang="ru-RU" sz="3600" dirty="0" smtClean="0">
                <a:latin typeface="+mn-lt"/>
                <a:cs typeface="Times New Roman" pitchFamily="18" charset="0"/>
              </a:rPr>
              <a:t> имена на хора, герои от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литературни</a:t>
            </a:r>
            <a:r>
              <a:rPr lang="ru-RU" sz="3600" dirty="0" smtClean="0">
                <a:latin typeface="+mn-lt"/>
                <a:cs typeface="Times New Roman" pitchFamily="18" charset="0"/>
              </a:rPr>
              <a:t> произведения,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градове</a:t>
            </a:r>
            <a:r>
              <a:rPr lang="ru-RU" sz="3600" dirty="0" smtClean="0">
                <a:latin typeface="+mn-lt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улици</a:t>
            </a:r>
            <a:r>
              <a:rPr lang="ru-RU" sz="3600" dirty="0" smtClean="0">
                <a:latin typeface="+mn-lt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държави</a:t>
            </a:r>
            <a:r>
              <a:rPr lang="ru-RU" sz="3600" dirty="0" smtClean="0">
                <a:latin typeface="+mn-lt"/>
                <a:cs typeface="Times New Roman" pitchFamily="18" charset="0"/>
              </a:rPr>
              <a:t>, реки,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планини</a:t>
            </a:r>
            <a:r>
              <a:rPr lang="ru-RU" sz="3600" dirty="0" smtClean="0">
                <a:latin typeface="+mn-lt"/>
                <a:cs typeface="Times New Roman" pitchFamily="18" charset="0"/>
              </a:rPr>
              <a:t> и </a:t>
            </a:r>
            <a:r>
              <a:rPr lang="ru-RU" sz="3600" dirty="0" err="1" smtClean="0">
                <a:latin typeface="+mn-lt"/>
                <a:cs typeface="Times New Roman" pitchFamily="18" charset="0"/>
              </a:rPr>
              <a:t>други</a:t>
            </a:r>
            <a:r>
              <a:rPr lang="ru-RU" sz="3600" dirty="0" smtClean="0">
                <a:latin typeface="+mn-lt"/>
                <a:cs typeface="Times New Roman" pitchFamily="18" charset="0"/>
              </a:rPr>
              <a:t>. </a:t>
            </a:r>
            <a:endParaRPr lang="bg-BG" sz="36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Дайте примери за съществителни собствени имена!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3968824" y="4293096"/>
            <a:ext cx="1292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Иван</a:t>
            </a:r>
            <a:endParaRPr lang="bg-BG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290" y="3357562"/>
            <a:ext cx="2204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България</a:t>
            </a:r>
            <a:endParaRPr lang="bg-BG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72198" y="5143512"/>
            <a:ext cx="1240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Рила</a:t>
            </a:r>
            <a:endParaRPr lang="bg-BG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8176" y="3419117"/>
            <a:ext cx="253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Маргарита</a:t>
            </a:r>
            <a:endParaRPr lang="bg-B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547" y="5205067"/>
            <a:ext cx="166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Лисана</a:t>
            </a:r>
            <a:endParaRPr lang="bg-B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351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Roboto Condensed</vt:lpstr>
      <vt:lpstr>Times New Roman</vt:lpstr>
      <vt:lpstr>Office Theme</vt:lpstr>
      <vt:lpstr>Съществително име</vt:lpstr>
      <vt:lpstr>Съществителните имена   са думи, с които назоваваме различни предмети (стол, маса, учебник), лица (ученик, жена, Иван), вещества (ориз, глина, стомана), животни (котка, гълъб, елен), преживявания (радост, мисъл, представа) и др.</vt:lpstr>
      <vt:lpstr>Въпроси за откриване</vt:lpstr>
      <vt:lpstr>Съществителните имена имат род – мъжки, женски или среден. Родът е постоянен. Применят се по число – единствено или множествено. </vt:lpstr>
      <vt:lpstr>Съществително име можем да свържем с думите един, една, едно, едни/много  (един сезон, една шестица, едно чувство, едни/много учебници). Така определяме рода и числото.   </vt:lpstr>
      <vt:lpstr>Определяне на рода и числото на съществителни имена</vt:lpstr>
      <vt:lpstr>PowerPoint Presentation</vt:lpstr>
      <vt:lpstr>Съществителни собствени – думи, които са имена на хора, герои от литературни произведения, градове, улици, държави, реки, планини и други. </vt:lpstr>
      <vt:lpstr>Дайте примери за съществителни собствени имена!</vt:lpstr>
      <vt:lpstr>Съществителни нарицателни – същ. имена, с които назоваваме предмети, растения, животни, лица, професии, чувства, месеците, дните от седмицата и други. </vt:lpstr>
      <vt:lpstr>Примери за съществителни нарицателни имена: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Съществително име</dc:title>
  <dc:creator>Galya</dc:creator>
  <cp:lastModifiedBy>WORK</cp:lastModifiedBy>
  <cp:revision>22</cp:revision>
  <dcterms:created xsi:type="dcterms:W3CDTF">2018-07-17T13:29:16Z</dcterms:created>
  <dcterms:modified xsi:type="dcterms:W3CDTF">2018-07-23T12:04:01Z</dcterms:modified>
</cp:coreProperties>
</file>