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1" r:id="rId1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0F5A-BE96-4410-ACBF-51417AA09482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9E74-0AAC-4497-BF7F-B19B6CCC39A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0F5A-BE96-4410-ACBF-51417AA09482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9E74-0AAC-4497-BF7F-B19B6CCC39A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0F5A-BE96-4410-ACBF-51417AA09482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9E74-0AAC-4497-BF7F-B19B6CCC39A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0F5A-BE96-4410-ACBF-51417AA09482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9E74-0AAC-4497-BF7F-B19B6CCC39A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0F5A-BE96-4410-ACBF-51417AA09482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9E74-0AAC-4497-BF7F-B19B6CCC39A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0F5A-BE96-4410-ACBF-51417AA09482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9E74-0AAC-4497-BF7F-B19B6CCC39A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0F5A-BE96-4410-ACBF-51417AA09482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9E74-0AAC-4497-BF7F-B19B6CCC39A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0F5A-BE96-4410-ACBF-51417AA09482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9E74-0AAC-4497-BF7F-B19B6CCC39A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0F5A-BE96-4410-ACBF-51417AA09482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9E74-0AAC-4497-BF7F-B19B6CCC39A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0F5A-BE96-4410-ACBF-51417AA09482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9E74-0AAC-4497-BF7F-B19B6CCC39A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0F5A-BE96-4410-ACBF-51417AA09482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9E74-0AAC-4497-BF7F-B19B6CCC39A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50F5A-BE96-4410-ACBF-51417AA09482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C9E74-0AAC-4497-BF7F-B19B6CCC39AA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darilionuri/3-14754854" TargetMode="External"/><Relationship Id="rId2" Type="http://schemas.openxmlformats.org/officeDocument/2006/relationships/hyperlink" Target="https://www.mon.bg/bg/168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g.wikipedia.org/wiki/&#1052;&#1080;&#1083;&#1080;&#1084;&#1077;&#1090;&#1098;&#1088;" TargetMode="External"/><Relationship Id="rId5" Type="http://schemas.openxmlformats.org/officeDocument/2006/relationships/hyperlink" Target="https://bg.wikipedia.org/wiki/&#1055;&#1088;&#1072;&#1074;_&#1098;&#1075;&#1098;&#1083;" TargetMode="External"/><Relationship Id="rId4" Type="http://schemas.openxmlformats.org/officeDocument/2006/relationships/hyperlink" Target="https://www.matematika.bg/geometry/angle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Събиране и изваждане до 1000 без преминаване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marR="64008" lvl="0" algn="l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bg-BG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Изготвил: Даниела Йорданова, студент-практикант по проект „Студентски практики“</a:t>
            </a:r>
          </a:p>
          <a:p>
            <a:pPr marR="64008" lvl="0" algn="l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ru-RU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Проверил: Диляна Гаджева, ментор по проекта</a:t>
            </a:r>
          </a:p>
          <a:p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214422"/>
            <a:ext cx="8358246" cy="407196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Километърът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е единица за 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дължина, равна на 1000 метра.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Съкратено се записва с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км.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Източници: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337AB7"/>
                </a:solidFill>
                <a:hlinkClick r:id="rId2"/>
              </a:rPr>
              <a:t>Учебна програма по математика </a:t>
            </a:r>
            <a:r>
              <a:rPr lang="ru-RU" dirty="0">
                <a:solidFill>
                  <a:srgbClr val="337AB7"/>
                </a:solidFill>
                <a:hlinkClick r:id="rId2"/>
              </a:rPr>
              <a:t>за IІI клас в сила от учебната 2018/2019 година</a:t>
            </a:r>
            <a:r>
              <a:rPr lang="ru-RU" dirty="0">
                <a:solidFill>
                  <a:srgbClr val="333333"/>
                </a:solidFill>
              </a:rPr>
              <a:t>, </a:t>
            </a:r>
            <a:r>
              <a:rPr lang="ru-RU" dirty="0" smtClean="0">
                <a:solidFill>
                  <a:srgbClr val="333333"/>
                </a:solidFill>
              </a:rPr>
              <a:t>утвърдена </a:t>
            </a:r>
            <a:r>
              <a:rPr lang="ru-RU" dirty="0">
                <a:solidFill>
                  <a:srgbClr val="333333"/>
                </a:solidFill>
              </a:rPr>
              <a:t>със Заповед № РД09-1093/25.01.2017 г</a:t>
            </a:r>
            <a:r>
              <a:rPr lang="ru-RU" dirty="0" smtClean="0">
                <a:solidFill>
                  <a:srgbClr val="333333"/>
                </a:solidFill>
              </a:rPr>
              <a:t>. на МОН</a:t>
            </a:r>
          </a:p>
          <a:p>
            <a:pPr lvl="0">
              <a:lnSpc>
                <a:spcPct val="150000"/>
              </a:lnSpc>
            </a:pPr>
            <a:r>
              <a:rPr lang="en-US" dirty="0">
                <a:solidFill>
                  <a:prstClr val="black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prstClr val="black"/>
                </a:solidFill>
                <a:hlinkClick r:id="rId3"/>
              </a:rPr>
              <a:t>www.slideshare.net</a:t>
            </a:r>
            <a:endParaRPr lang="ru-RU" dirty="0" smtClean="0">
              <a:solidFill>
                <a:srgbClr val="333333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dirty="0">
                <a:solidFill>
                  <a:prstClr val="black"/>
                </a:solidFill>
                <a:hlinkClick r:id="rId4"/>
              </a:rPr>
              <a:t>https://</a:t>
            </a:r>
            <a:r>
              <a:rPr lang="en-US" dirty="0" smtClean="0">
                <a:solidFill>
                  <a:prstClr val="black"/>
                </a:solidFill>
                <a:hlinkClick r:id="rId4"/>
              </a:rPr>
              <a:t>www.matematika.bg</a:t>
            </a:r>
            <a:endParaRPr lang="ru-RU" dirty="0" smtClean="0">
              <a:solidFill>
                <a:srgbClr val="333333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://bg.wikipedia.org/wiki/</a:t>
            </a:r>
            <a:r>
              <a:rPr lang="bg-BG" dirty="0" err="1" smtClean="0">
                <a:hlinkClick r:id="rId5"/>
              </a:rPr>
              <a:t>Прав_ъгъл</a:t>
            </a:r>
            <a:endParaRPr lang="bg-BG" dirty="0" smtClean="0"/>
          </a:p>
          <a:p>
            <a:pPr>
              <a:lnSpc>
                <a:spcPct val="150000"/>
              </a:lnSpc>
            </a:pPr>
            <a:r>
              <a:rPr lang="en-US" dirty="0" smtClean="0">
                <a:hlinkClick r:id="rId6"/>
              </a:rPr>
              <a:t>https</a:t>
            </a:r>
            <a:r>
              <a:rPr lang="en-US" dirty="0">
                <a:hlinkClick r:id="rId6"/>
              </a:rPr>
              <a:t>://bg.wikipedia.org/wiki/</a:t>
            </a:r>
            <a:r>
              <a:rPr lang="bg-BG" dirty="0" smtClean="0">
                <a:hlinkClick r:id="rId6"/>
              </a:rPr>
              <a:t>Милиметър</a:t>
            </a:r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857364"/>
            <a:ext cx="8229600" cy="2857520"/>
          </a:xfrm>
        </p:spPr>
        <p:txBody>
          <a:bodyPr>
            <a:noAutofit/>
          </a:bodyPr>
          <a:lstStyle/>
          <a:p>
            <a:r>
              <a:rPr lang="bg-BG" sz="6000" dirty="0" smtClean="0">
                <a:latin typeface="Times New Roman" pitchFamily="18" charset="0"/>
                <a:cs typeface="Times New Roman" pitchFamily="18" charset="0"/>
              </a:rPr>
              <a:t>Събирането и изваждането започват от </a:t>
            </a:r>
            <a:r>
              <a:rPr lang="bg-BG" sz="6000" dirty="0" smtClean="0">
                <a:latin typeface="Times New Roman" pitchFamily="18" charset="0"/>
                <a:cs typeface="Times New Roman" pitchFamily="18" charset="0"/>
              </a:rPr>
              <a:t>единиците</a:t>
            </a:r>
            <a:r>
              <a:rPr lang="bg-BG" sz="60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bg-BG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/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Решете задачите: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39251" y="2143116"/>
            <a:ext cx="3714776" cy="4000528"/>
          </a:xfrm>
        </p:spPr>
        <p:txBody>
          <a:bodyPr/>
          <a:lstStyle/>
          <a:p>
            <a:pPr algn="ctr">
              <a:buNone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 + 400 =</a:t>
            </a:r>
          </a:p>
          <a:p>
            <a:pPr algn="ctr">
              <a:buNone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123 + 32 =</a:t>
            </a:r>
          </a:p>
          <a:p>
            <a:pPr algn="ctr">
              <a:buNone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+ (16 – 2) =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1000 – (22 + 3) =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43372" y="2143116"/>
            <a:ext cx="889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3200" i="1" dirty="0" smtClean="0">
                <a:latin typeface="Times New Roman" pitchFamily="18" charset="0"/>
                <a:cs typeface="Times New Roman" pitchFamily="18" charset="0"/>
              </a:rPr>
              <a:t>600</a:t>
            </a:r>
            <a:endParaRPr lang="bg-BG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23629" y="2722842"/>
            <a:ext cx="10001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3200" i="1" dirty="0" smtClean="0">
                <a:latin typeface="Times New Roman" pitchFamily="18" charset="0"/>
                <a:cs typeface="Times New Roman" pitchFamily="18" charset="0"/>
              </a:rPr>
              <a:t>155</a:t>
            </a:r>
            <a:endParaRPr lang="bg-BG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43396" y="3303517"/>
            <a:ext cx="27606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3200" i="1" dirty="0" smtClean="0">
                <a:latin typeface="Times New Roman" pitchFamily="18" charset="0"/>
                <a:cs typeface="Times New Roman" pitchFamily="18" charset="0"/>
              </a:rPr>
              <a:t>100 + 14 = 114</a:t>
            </a:r>
            <a:endParaRPr lang="bg-BG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2727" y="3888762"/>
            <a:ext cx="29241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3200" i="1" dirty="0" smtClean="0">
                <a:latin typeface="Times New Roman" pitchFamily="18" charset="0"/>
                <a:cs typeface="Times New Roman" pitchFamily="18" charset="0"/>
              </a:rPr>
              <a:t>1000 – 25 = 975</a:t>
            </a:r>
            <a:endParaRPr lang="bg-BG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21" y="1130955"/>
            <a:ext cx="8229600" cy="1143000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Кое е липсващото число? 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638" y="2212274"/>
            <a:ext cx="3683322" cy="92869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999 – </a:t>
            </a:r>
            <a:r>
              <a:rPr lang="bg-BG" sz="7200" b="1" dirty="0" smtClean="0">
                <a:latin typeface="Times New Roman" pitchFamily="18" charset="0"/>
                <a:cs typeface="Times New Roman" pitchFamily="18" charset="0"/>
              </a:rPr>
              <a:t>□</a:t>
            </a: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 = 20 + 9</a:t>
            </a:r>
            <a:endParaRPr lang="bg-BG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bg-BG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bg-BG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71472" y="2996952"/>
            <a:ext cx="3661905" cy="273630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999 – </a:t>
            </a:r>
            <a:r>
              <a:rPr lang="bg-BG" sz="8600" b="1" dirty="0">
                <a:latin typeface="Times New Roman" pitchFamily="18" charset="0"/>
                <a:cs typeface="Times New Roman" pitchFamily="18" charset="0"/>
              </a:rPr>
              <a:t>□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29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bg-BG" sz="8600" b="1" dirty="0">
                <a:latin typeface="Times New Roman" pitchFamily="18" charset="0"/>
                <a:cs typeface="Times New Roman" pitchFamily="18" charset="0"/>
              </a:rPr>
              <a:t>□</a:t>
            </a:r>
            <a:r>
              <a:rPr lang="bg-BG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bg-BG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 999</a:t>
            </a:r>
            <a:r>
              <a:rPr kumimoji="0" lang="bg-BG" sz="4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bg-BG" sz="4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kumimoji="0" lang="bg-BG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bg-BG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29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bg-BG" sz="8600" b="1" dirty="0">
                <a:latin typeface="Times New Roman" pitchFamily="18" charset="0"/>
                <a:cs typeface="Times New Roman" pitchFamily="18" charset="0"/>
              </a:rPr>
              <a:t>□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 = 970</a:t>
            </a:r>
            <a:endParaRPr kumimoji="0" lang="bg-BG" sz="4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bg-BG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bg-BG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1472" y="5733256"/>
            <a:ext cx="4072536" cy="1094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g-BG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Проверка: </a:t>
            </a:r>
            <a:r>
              <a:rPr kumimoji="0" lang="bg-BG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999 –</a:t>
            </a:r>
            <a:r>
              <a:rPr kumimoji="0" lang="bg-BG" sz="2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bg-BG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970 = 20 + 9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g-BG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200" b="1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bg-BG" sz="2200" b="1" noProof="0" dirty="0" smtClean="0">
                <a:latin typeface="Times New Roman" pitchFamily="18" charset="0"/>
                <a:cs typeface="Times New Roman" pitchFamily="18" charset="0"/>
              </a:rPr>
              <a:t>29 = 29</a:t>
            </a:r>
            <a:endParaRPr kumimoji="0" lang="bg-BG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bg-BG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33224" y="2212274"/>
            <a:ext cx="3931264" cy="9286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bg-BG" sz="7200" b="1" dirty="0" smtClean="0">
                <a:latin typeface="Times New Roman" pitchFamily="18" charset="0"/>
                <a:cs typeface="Times New Roman" pitchFamily="18" charset="0"/>
              </a:rPr>
              <a:t>□</a:t>
            </a: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 – 970 = 10 + 19</a:t>
            </a:r>
          </a:p>
          <a:p>
            <a:pPr algn="ctr">
              <a:buFont typeface="Arial" pitchFamily="34" charset="0"/>
              <a:buNone/>
            </a:pPr>
            <a:endParaRPr lang="bg-BG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None/>
            </a:pPr>
            <a:endParaRPr lang="bg-BG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054641" y="2985287"/>
            <a:ext cx="3661905" cy="273630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bg-BG" sz="8600" b="1" dirty="0" smtClean="0">
                <a:latin typeface="Times New Roman" pitchFamily="18" charset="0"/>
                <a:cs typeface="Times New Roman" pitchFamily="18" charset="0"/>
              </a:rPr>
              <a:t>□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 – 970 = 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29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bg-BG" sz="8600" b="1" dirty="0">
                <a:latin typeface="Times New Roman" pitchFamily="18" charset="0"/>
                <a:cs typeface="Times New Roman" pitchFamily="18" charset="0"/>
              </a:rPr>
              <a:t>□</a:t>
            </a:r>
            <a:r>
              <a:rPr lang="bg-BG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bg-BG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 29 + 970</a:t>
            </a:r>
            <a:endParaRPr kumimoji="0" lang="bg-BG" sz="4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bg-BG" sz="8600" b="1" dirty="0">
                <a:latin typeface="Times New Roman" pitchFamily="18" charset="0"/>
                <a:cs typeface="Times New Roman" pitchFamily="18" charset="0"/>
              </a:rPr>
              <a:t>□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 = 999</a:t>
            </a:r>
            <a:endParaRPr kumimoji="0" lang="bg-BG" sz="4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bg-BG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bg-BG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033224" y="5721591"/>
            <a:ext cx="4072536" cy="10943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g-BG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Проверка: </a:t>
            </a:r>
            <a:r>
              <a:rPr kumimoji="0" lang="bg-BG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999 –</a:t>
            </a:r>
            <a:r>
              <a:rPr kumimoji="0" lang="bg-BG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bg-BG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970 = 10 + 19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g-BG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bg-BG" sz="2400" b="1" noProof="0" dirty="0" smtClean="0">
                <a:latin typeface="Times New Roman" pitchFamily="18" charset="0"/>
                <a:cs typeface="Times New Roman" pitchFamily="18" charset="0"/>
              </a:rPr>
              <a:t>29 = 29</a:t>
            </a:r>
            <a:endParaRPr kumimoji="0" lang="bg-BG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bg-BG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 build="p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143000"/>
          </a:xfrm>
        </p:spPr>
        <p:txBody>
          <a:bodyPr>
            <a:noAutofit/>
          </a:bodyPr>
          <a:lstStyle/>
          <a:p>
            <a:r>
              <a:rPr lang="bg-BG" sz="7200" dirty="0" smtClean="0">
                <a:latin typeface="Times New Roman" pitchFamily="18" charset="0"/>
                <a:cs typeface="Times New Roman" pitchFamily="18" charset="0"/>
              </a:rPr>
              <a:t>Видове ъгли</a:t>
            </a:r>
            <a:endParaRPr lang="bg-BG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517058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 ъгъл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ъгъл с големина 90°.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чертежа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ъгъл 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е прав.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Ð¿ÑÐ°Ð² ÑÐ³ÑÐ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7509" y="4005064"/>
            <a:ext cx="3500462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15328" cy="515462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Тъп ъгъл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по-голям от правия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ъгъл. Големината му е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по-голяма от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90°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по-малка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 180°.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чертежа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ъгъл 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XYZ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е тъп.</a:t>
            </a:r>
            <a:endParaRPr lang="bg-BG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ÑÑÐ¿ ÑÐ³ÑÐ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2153" y="4437112"/>
            <a:ext cx="6611089" cy="221457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1700808"/>
            <a:ext cx="8329642" cy="309634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Остър ъгъл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по-малък от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правия.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Той има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мярка,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по-малка от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90°.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чертежа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ъгъл 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LMN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е остър ъгъл.</a:t>
            </a:r>
            <a:r>
              <a:rPr lang="ru-RU" dirty="0" smtClean="0"/>
              <a:t/>
            </a:r>
            <a:br>
              <a:rPr lang="ru-RU" dirty="0" smtClean="0"/>
            </a:br>
            <a:endParaRPr lang="bg-BG" dirty="0"/>
          </a:p>
        </p:txBody>
      </p:sp>
      <p:pic>
        <p:nvPicPr>
          <p:cNvPr id="20482" name="Picture 2" descr="Ð¾ÑÑÑÑ ÑÐ³ÑÐ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9412" y="4221088"/>
            <a:ext cx="3505217" cy="183833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58204" cy="561662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Милиметърът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(съкратено означение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мерна единица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за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дължина.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 мм = 1 см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100 мм = 1 дм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1000 мм = 1 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195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Събиране и изваждане до 1000 без преминаване</vt:lpstr>
      <vt:lpstr>Събирането и изваждането започват от единиците!</vt:lpstr>
      <vt:lpstr>Решете задачите:</vt:lpstr>
      <vt:lpstr>Кое е липсващото число? </vt:lpstr>
      <vt:lpstr>Видове ъгли</vt:lpstr>
      <vt:lpstr>Прав ъгъл –  ъгъл с големина 90°. На чертежа ъгъл DEF е прав. </vt:lpstr>
      <vt:lpstr>Тъп ъгъл – по-голям от правия ъгъл. Големината му е по-голяма от 90° и по-малка от 180°. На чертежа ъгъл XYZ е тъп.</vt:lpstr>
      <vt:lpstr>Остър ъгъл – по-малък от правия. Той има мярка, по-малка от 90°. На чертежа ъгъл LMN е остър ъгъл. </vt:lpstr>
      <vt:lpstr>Милиметърът (съкратено означение – мм) е мерна единица за дължина. 10 мм = 1 см 100 мм = 1 дм 1000 мм = 1 м </vt:lpstr>
      <vt:lpstr>Километърът е единица за  дължина, равна на 1000 метра. Съкратено се записва с км.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Събиране и изваждане до 1000 без преминаване</dc:title>
  <dc:creator>Galya</dc:creator>
  <cp:lastModifiedBy>Диляна Гаджева</cp:lastModifiedBy>
  <cp:revision>17</cp:revision>
  <dcterms:created xsi:type="dcterms:W3CDTF">2018-07-25T08:05:02Z</dcterms:created>
  <dcterms:modified xsi:type="dcterms:W3CDTF">2018-08-15T09:56:56Z</dcterms:modified>
</cp:coreProperties>
</file>