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59" r:id="rId1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08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60877-8CE6-4D7B-86AC-7641B83FAD94}" type="datetimeFigureOut">
              <a:rPr lang="bg-BG" smtClean="0"/>
              <a:t>21.8.2018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5A285-F682-46FE-8321-8BD1A03FDAE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58600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5A285-F682-46FE-8321-8BD1A03FDAE8}" type="slidenum">
              <a:rPr lang="bg-BG" smtClean="0"/>
              <a:t>16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62416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538E-A1C8-403E-8143-E8BFFE51571A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38D8-71A3-4BC4-B370-9448755F0C9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538E-A1C8-403E-8143-E8BFFE51571A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38D8-71A3-4BC4-B370-9448755F0C9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538E-A1C8-403E-8143-E8BFFE51571A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38D8-71A3-4BC4-B370-9448755F0C9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538E-A1C8-403E-8143-E8BFFE51571A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38D8-71A3-4BC4-B370-9448755F0C9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538E-A1C8-403E-8143-E8BFFE51571A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38D8-71A3-4BC4-B370-9448755F0C9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538E-A1C8-403E-8143-E8BFFE51571A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38D8-71A3-4BC4-B370-9448755F0C9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538E-A1C8-403E-8143-E8BFFE51571A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38D8-71A3-4BC4-B370-9448755F0C9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538E-A1C8-403E-8143-E8BFFE51571A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38D8-71A3-4BC4-B370-9448755F0C9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538E-A1C8-403E-8143-E8BFFE51571A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38D8-71A3-4BC4-B370-9448755F0C9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538E-A1C8-403E-8143-E8BFFE51571A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38D8-71A3-4BC4-B370-9448755F0C9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538E-A1C8-403E-8143-E8BFFE51571A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38D8-71A3-4BC4-B370-9448755F0C9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0538E-A1C8-403E-8143-E8BFFE51571A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938D8-71A3-4BC4-B370-9448755F0C9C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bg.wikipedia.org/wiki/&#1062;&#1080;&#1083;&#1080;&#1085;&#1076;&#1098;&#1088;" TargetMode="External"/><Relationship Id="rId3" Type="http://schemas.openxmlformats.org/officeDocument/2006/relationships/hyperlink" Target="https://www.mon.bg/bg/2190" TargetMode="External"/><Relationship Id="rId7" Type="http://schemas.openxmlformats.org/officeDocument/2006/relationships/hyperlink" Target="http://sbornik.biz/5class/Urok_19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g.wikipedia.org/wiki/&#1055;&#1072;&#1088;&#1072;&#1083;&#1077;&#1083;&#1077;&#1087;&#1080;&#1087;&#1077;&#1076;" TargetMode="External"/><Relationship Id="rId11" Type="http://schemas.openxmlformats.org/officeDocument/2006/relationships/hyperlink" Target="https://bg.wikipedia.org/wiki/&#1057;&#1092;&#1077;&#1088;&#1072;" TargetMode="External"/><Relationship Id="rId5" Type="http://schemas.openxmlformats.org/officeDocument/2006/relationships/hyperlink" Target="https://bg.wikipedia.org/wiki/&#1050;&#1091;&#1073;" TargetMode="External"/><Relationship Id="rId10" Type="http://schemas.openxmlformats.org/officeDocument/2006/relationships/hyperlink" Target="https://bg.wikipedia.org/wiki/&#1050;&#1086;&#1085;&#1091;&#1089;" TargetMode="External"/><Relationship Id="rId4" Type="http://schemas.openxmlformats.org/officeDocument/2006/relationships/hyperlink" Target="http://www.myshared.ru/slide/806053/" TargetMode="External"/><Relationship Id="rId9" Type="http://schemas.openxmlformats.org/officeDocument/2006/relationships/hyperlink" Target="https://bg.wikipedia.org/wiki/&#1055;&#1080;&#1088;&#1072;&#1084;&#1080;&#1076;&#1072;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2357454"/>
          </a:xfrm>
        </p:spPr>
        <p:txBody>
          <a:bodyPr>
            <a:normAutofit/>
          </a:bodyPr>
          <a:lstStyle/>
          <a:p>
            <a:r>
              <a:rPr lang="bg-BG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Събиране и изваждане на многоцифрени числа с преминаване</a:t>
            </a:r>
            <a:endParaRPr lang="bg-BG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g-BG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Изготвил: Галя Караджова, студент- практикант по проект „Студентски практики“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Провери и редактира: Диляна Гаджева, ментор по проекта</a:t>
            </a:r>
          </a:p>
          <a:p>
            <a:endParaRPr lang="bg-BG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373042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Правоъгълният паралелепипед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 геометрично тяло с: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шест стени;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дванадесет ръба;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осем върха.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https://upload.wikimedia.org/wikipedia/commons/thumb/9/9b/Rectrangular_parallelepiped.png/160px-Rectrangular_parallelepip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3327" y="4221088"/>
            <a:ext cx="2000264" cy="24288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7765"/>
            <a:ext cx="8472518" cy="27363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Цилиндърът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е геометрично тяло с ръбове и основи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кръгове,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няма 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върхове.</a:t>
            </a:r>
            <a:endParaRPr lang="bg-B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s://upload.wikimedia.org/wikipedia/commons/thumb/3/36/Circular_cylinder_rh.svg/220px-Circular_cylinder_rh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5275" y="2924944"/>
            <a:ext cx="2936368" cy="331008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258285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Пирамидата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 геометрично тяло с един връх и различен брой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стени.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bg-B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https://upload.wikimedia.org/wikipedia/commons/thumb/4/4b/Rpyramid.svg/220px-Rpyramid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1757" y="2877414"/>
            <a:ext cx="3857652" cy="321471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990"/>
            <a:ext cx="8258204" cy="3868742"/>
          </a:xfrm>
        </p:spPr>
        <p:txBody>
          <a:bodyPr>
            <a:normAutofit/>
          </a:bodyPr>
          <a:lstStyle/>
          <a:p>
            <a:r>
              <a:rPr lang="bg-BG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Конусът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е геометрична фигура подобна на пирамидата, но неговата основа не е нито квадрат, нито триъгълник, а кръг. </a:t>
            </a:r>
            <a:endParaRPr lang="bg-B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s://upload.wikimedia.org/wikipedia/commons/thumb/c/c8/Cone.jpg/220px-C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789040"/>
            <a:ext cx="2928958" cy="286831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3725866"/>
          </a:xfrm>
        </p:spPr>
        <p:txBody>
          <a:bodyPr>
            <a:normAutofit/>
          </a:bodyPr>
          <a:lstStyle/>
          <a:p>
            <a:r>
              <a:rPr lang="bg-BG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Кълбото е геометрично тяло без стени, ръбове и </a:t>
            </a:r>
            <a:r>
              <a:rPr lang="bg-BG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върхове. </a:t>
            </a:r>
            <a:endParaRPr lang="bg-BG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3573016"/>
            <a:ext cx="2736304" cy="273630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3082924"/>
          </a:xfrm>
        </p:spPr>
        <p:txBody>
          <a:bodyPr>
            <a:normAutofit/>
          </a:bodyPr>
          <a:lstStyle/>
          <a:p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Можете ли да се сетите за предмети от всекидневието ни, които да приличат на кълбо?</a:t>
            </a:r>
            <a:endParaRPr lang="bg-B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56991" y="3615402"/>
            <a:ext cx="37300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g-BG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Земното кълбо</a:t>
            </a:r>
            <a:endParaRPr lang="bg-BG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07904" y="4581128"/>
            <a:ext cx="15860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4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bg-BG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опка</a:t>
            </a:r>
            <a:endParaRPr lang="bg-BG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Източници: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20000"/>
              </a:lnSpc>
            </a:pPr>
            <a:r>
              <a:rPr lang="ru-RU" dirty="0">
                <a:solidFill>
                  <a:srgbClr val="337AB7"/>
                </a:solidFill>
                <a:hlinkClick r:id="rId3"/>
              </a:rPr>
              <a:t>Учебна програма по математика за IV клас</a:t>
            </a:r>
            <a:r>
              <a:rPr lang="ru-RU" dirty="0">
                <a:solidFill>
                  <a:srgbClr val="337AB7"/>
                </a:solidFill>
              </a:rPr>
              <a:t> </a:t>
            </a:r>
            <a:r>
              <a:rPr lang="ru-RU" dirty="0">
                <a:solidFill>
                  <a:srgbClr val="2708E2"/>
                </a:solidFill>
              </a:rPr>
              <a:t>в сила от учебната 2019/2020 година</a:t>
            </a:r>
            <a:r>
              <a:rPr lang="ru-RU" dirty="0">
                <a:solidFill>
                  <a:srgbClr val="333333"/>
                </a:solidFill>
              </a:rPr>
              <a:t>, утвърдена със Заповед № РД09-5778 от 22.11.2017 г. на </a:t>
            </a:r>
            <a:r>
              <a:rPr lang="bg-BG" dirty="0" smtClean="0">
                <a:solidFill>
                  <a:srgbClr val="333333"/>
                </a:solidFill>
              </a:rPr>
              <a:t>МОН</a:t>
            </a:r>
            <a:endParaRPr lang="bg-BG" dirty="0" smtClean="0">
              <a:hlinkClick r:id="rId4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hlinkClick r:id="rId4"/>
              </a:rPr>
              <a:t>http://www.myshared.ru</a:t>
            </a:r>
            <a:endParaRPr lang="bg-BG" dirty="0" smtClean="0"/>
          </a:p>
          <a:p>
            <a:pPr>
              <a:lnSpc>
                <a:spcPct val="120000"/>
              </a:lnSpc>
            </a:pPr>
            <a:r>
              <a:rPr lang="en-US" dirty="0">
                <a:hlinkClick r:id="rId5"/>
              </a:rPr>
              <a:t>https://bg.wikipedia.org/wiki/</a:t>
            </a:r>
            <a:r>
              <a:rPr lang="bg-BG" dirty="0" smtClean="0">
                <a:hlinkClick r:id="rId5"/>
              </a:rPr>
              <a:t>Куб</a:t>
            </a:r>
            <a:endParaRPr lang="bg-BG" dirty="0" smtClean="0"/>
          </a:p>
          <a:p>
            <a:pPr>
              <a:lnSpc>
                <a:spcPct val="120000"/>
              </a:lnSpc>
            </a:pPr>
            <a:r>
              <a:rPr lang="en-US" dirty="0">
                <a:hlinkClick r:id="rId6"/>
              </a:rPr>
              <a:t>https://bg.wikipedia.org/wiki/</a:t>
            </a:r>
            <a:r>
              <a:rPr lang="bg-BG" dirty="0" smtClean="0">
                <a:hlinkClick r:id="rId6"/>
              </a:rPr>
              <a:t>Паралелепипед</a:t>
            </a:r>
            <a:endParaRPr lang="bg-BG" dirty="0" smtClean="0"/>
          </a:p>
          <a:p>
            <a:pPr>
              <a:lnSpc>
                <a:spcPct val="120000"/>
              </a:lnSpc>
            </a:pPr>
            <a:r>
              <a:rPr lang="en-US" dirty="0" smtClean="0">
                <a:hlinkClick r:id="rId7"/>
              </a:rPr>
              <a:t>http://sbornik.biz</a:t>
            </a:r>
            <a:endParaRPr lang="bg-BG" dirty="0" smtClean="0"/>
          </a:p>
          <a:p>
            <a:pPr>
              <a:lnSpc>
                <a:spcPct val="120000"/>
              </a:lnSpc>
            </a:pPr>
            <a:r>
              <a:rPr lang="en-US" dirty="0">
                <a:hlinkClick r:id="rId8"/>
              </a:rPr>
              <a:t>https://bg.wikipedia.org/wiki/</a:t>
            </a:r>
            <a:r>
              <a:rPr lang="bg-BG" dirty="0" smtClean="0">
                <a:hlinkClick r:id="rId8"/>
              </a:rPr>
              <a:t>Цилиндър</a:t>
            </a:r>
            <a:endParaRPr lang="bg-BG" dirty="0" smtClean="0"/>
          </a:p>
          <a:p>
            <a:pPr>
              <a:lnSpc>
                <a:spcPct val="120000"/>
              </a:lnSpc>
            </a:pPr>
            <a:r>
              <a:rPr lang="en-US" dirty="0">
                <a:hlinkClick r:id="rId9"/>
              </a:rPr>
              <a:t>https://bg.wikipedia.org/wiki/</a:t>
            </a:r>
            <a:r>
              <a:rPr lang="bg-BG" dirty="0" smtClean="0">
                <a:hlinkClick r:id="rId9"/>
              </a:rPr>
              <a:t>Пирамида</a:t>
            </a:r>
            <a:endParaRPr lang="bg-BG" dirty="0" smtClean="0"/>
          </a:p>
          <a:p>
            <a:pPr>
              <a:lnSpc>
                <a:spcPct val="120000"/>
              </a:lnSpc>
            </a:pPr>
            <a:r>
              <a:rPr lang="en-US" dirty="0">
                <a:hlinkClick r:id="rId10"/>
              </a:rPr>
              <a:t>https://bg.wikipedia.org/wiki/</a:t>
            </a:r>
            <a:r>
              <a:rPr lang="bg-BG" dirty="0" smtClean="0">
                <a:hlinkClick r:id="rId10"/>
              </a:rPr>
              <a:t>Конус</a:t>
            </a:r>
            <a:endParaRPr lang="bg-BG" dirty="0" smtClean="0"/>
          </a:p>
          <a:p>
            <a:pPr>
              <a:lnSpc>
                <a:spcPct val="120000"/>
              </a:lnSpc>
            </a:pPr>
            <a:r>
              <a:rPr lang="en-US" dirty="0">
                <a:hlinkClick r:id="rId11"/>
              </a:rPr>
              <a:t>https://bg.wikipedia.org/wiki/</a:t>
            </a:r>
            <a:r>
              <a:rPr lang="bg-BG" dirty="0" smtClean="0">
                <a:hlinkClick r:id="rId11"/>
              </a:rPr>
              <a:t>Сфера</a:t>
            </a:r>
            <a:endParaRPr lang="bg-BG" dirty="0" smtClean="0"/>
          </a:p>
          <a:p>
            <a:endParaRPr lang="bg-B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74"/>
          </a:xfrm>
        </p:spPr>
        <p:txBody>
          <a:bodyPr>
            <a:normAutofit/>
          </a:bodyPr>
          <a:lstStyle/>
          <a:p>
            <a:r>
              <a:rPr lang="bg-BG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 събирането на многоцифрени числа с преминаване е важно правилното подреждане. Събирането започва от единиците. </a:t>
            </a:r>
            <a:endParaRPr lang="bg-BG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 сбор 10 се 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записват 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единици и 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десетица се запомня наум. </a:t>
            </a:r>
            <a:endParaRPr lang="bg-B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86182" y="2285992"/>
            <a:ext cx="12858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1234</a:t>
            </a:r>
            <a:endParaRPr lang="bg-BG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0430" y="2571744"/>
            <a:ext cx="559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endParaRPr lang="bg-BG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57620" y="2857496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1236</a:t>
            </a:r>
            <a:endParaRPr lang="bg-BG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75126" y="3698063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2470</a:t>
            </a:r>
            <a:endParaRPr lang="bg-BG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500430" y="3643314"/>
            <a:ext cx="192882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357686" y="207167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bg-B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/>
          </a:bodyPr>
          <a:lstStyle/>
          <a:p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 сбор повече от 10 се записват единиците и 1 десетица се запомня наум.</a:t>
            </a:r>
            <a:endParaRPr lang="bg-B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86248" y="2857496"/>
            <a:ext cx="1223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1 248</a:t>
            </a:r>
            <a:endParaRPr lang="bg-BG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9058" y="3214686"/>
            <a:ext cx="4972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bg-BG" dirty="0" smtClean="0"/>
              <a:t> </a:t>
            </a:r>
            <a:endParaRPr lang="bg-BG" dirty="0"/>
          </a:p>
        </p:txBody>
      </p:sp>
      <p:sp>
        <p:nvSpPr>
          <p:cNvPr id="6" name="Rectangle 5"/>
          <p:cNvSpPr/>
          <p:nvPr/>
        </p:nvSpPr>
        <p:spPr>
          <a:xfrm>
            <a:off x="4286248" y="3500438"/>
            <a:ext cx="1428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1 236</a:t>
            </a:r>
            <a:endParaRPr lang="bg-BG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99978" y="4214818"/>
            <a:ext cx="1223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2 484</a:t>
            </a:r>
            <a:endParaRPr lang="bg-BG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11684" y="250030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bg-BG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929058" y="4143380"/>
            <a:ext cx="18573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11684"/>
          </a:xfrm>
        </p:spPr>
        <p:txBody>
          <a:bodyPr>
            <a:normAutofit/>
          </a:bodyPr>
          <a:lstStyle/>
          <a:p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Събират се десетиците и към тях се прибавя  запомнената десетица. При сбор над 10 се запомнят наум стотиците и т.н.</a:t>
            </a:r>
            <a:endParaRPr lang="bg-B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74"/>
          </a:xfrm>
        </p:spPr>
        <p:txBody>
          <a:bodyPr>
            <a:normAutofit/>
          </a:bodyPr>
          <a:lstStyle/>
          <a:p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Изваждането на многоцифрени числа с преминаване (заемане) се извършва така, както се  изваждат числата до 1000.</a:t>
            </a:r>
            <a:endParaRPr lang="bg-B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>
            <a:normAutofit/>
          </a:bodyPr>
          <a:lstStyle/>
          <a:p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Заемането от по-горен ред се прави така, както се заема при изваждане до 1000. </a:t>
            </a:r>
            <a:endParaRPr lang="bg-B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86116" y="714356"/>
            <a:ext cx="18774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98</a:t>
            </a:r>
            <a:r>
              <a:rPr kumimoji="0" lang="bg-BG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547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928926" y="928670"/>
            <a:ext cx="4924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286116" y="1357298"/>
            <a:ext cx="20779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62</a:t>
            </a:r>
            <a:r>
              <a:rPr kumimoji="0" lang="bg-BG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538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143240" y="2285992"/>
            <a:ext cx="235745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315234" y="2357430"/>
            <a:ext cx="24288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36</a:t>
            </a:r>
            <a:r>
              <a:rPr kumimoji="0" lang="bg-BG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009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373869" y="-53956"/>
            <a:ext cx="39626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6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14282" y="3786190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Важно е числата да са правилно подредени.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26" grpId="0"/>
      <p:bldP spid="1027" grpId="0"/>
      <p:bldP spid="1028" grpId="0"/>
      <p:bldP spid="102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КУБЪТ има:</a:t>
            </a:r>
            <a:endParaRPr lang="bg-BG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шест еднакви стени с форма на квадрат;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дванадесет ръба с еднаква дължина;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осем върха, във всеки от които се срещат по три ръба.</a:t>
            </a:r>
          </a:p>
          <a:p>
            <a:endParaRPr lang="bg-BG" dirty="0"/>
          </a:p>
        </p:txBody>
      </p:sp>
      <p:pic>
        <p:nvPicPr>
          <p:cNvPr id="27652" name="Picture 4" descr="http://sbornik.biz/5class/U19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4429125"/>
            <a:ext cx="2838450" cy="242887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300</Words>
  <Application>Microsoft Office PowerPoint</Application>
  <PresentationFormat>On-screen Show (4:3)</PresentationFormat>
  <Paragraphs>48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Събиране и изваждане на многоцифрени числа с преминаване</vt:lpstr>
      <vt:lpstr>При събирането на многоцифрени числа с преминаване е важно правилното подреждане. Събирането започва от единиците. </vt:lpstr>
      <vt:lpstr>При сбор 10 се записват 0 единици и 1 десетица се запомня наум. </vt:lpstr>
      <vt:lpstr>При сбор повече от 10 се записват единиците и 1 десетица се запомня наум.</vt:lpstr>
      <vt:lpstr>Събират се десетиците и към тях се прибавя  запомнената десетица. При сбор над 10 се запомнят наум стотиците и т.н.</vt:lpstr>
      <vt:lpstr>Изваждането на многоцифрени числа с преминаване (заемане) се извършва така, както се  изваждат числата до 1000.</vt:lpstr>
      <vt:lpstr>Заемането от по-горен ред се прави така, както се заема при изваждане до 1000. </vt:lpstr>
      <vt:lpstr>Важно е числата да са правилно подредени. </vt:lpstr>
      <vt:lpstr>КУБЪТ има:</vt:lpstr>
      <vt:lpstr>Правоъгълният паралелепипед е геометрично тяло с: – шест стени; – дванадесет ръба; – осем върха.</vt:lpstr>
      <vt:lpstr>Цилиндърът е геометрично тяло с ръбове и основи кръгове, няма върхове.</vt:lpstr>
      <vt:lpstr>Пирамидата е геометрично тяло с един връх и различен брой стени. </vt:lpstr>
      <vt:lpstr>Конусът е геометрична фигура подобна на пирамидата, но неговата основа не е нито квадрат, нито триъгълник, а кръг. </vt:lpstr>
      <vt:lpstr>Кълбото е геометрично тяло без стени, ръбове и върхове. </vt:lpstr>
      <vt:lpstr>Можете ли да се сетите за предмети от всекидневието ни, които да приличат на кълбо?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Galya</dc:creator>
  <cp:lastModifiedBy>Диляна Гаджева</cp:lastModifiedBy>
  <cp:revision>25</cp:revision>
  <dcterms:created xsi:type="dcterms:W3CDTF">2018-07-25T09:08:50Z</dcterms:created>
  <dcterms:modified xsi:type="dcterms:W3CDTF">2018-08-21T15:23:59Z</dcterms:modified>
</cp:coreProperties>
</file>