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5452-EBC0-4944-B6EE-FF5FB2660E37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9CF-4C19-4A76-B27D-4E0947A3541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5452-EBC0-4944-B6EE-FF5FB2660E37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9CF-4C19-4A76-B27D-4E0947A3541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5452-EBC0-4944-B6EE-FF5FB2660E37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9CF-4C19-4A76-B27D-4E0947A3541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5452-EBC0-4944-B6EE-FF5FB2660E37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9CF-4C19-4A76-B27D-4E0947A3541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5452-EBC0-4944-B6EE-FF5FB2660E37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9CF-4C19-4A76-B27D-4E0947A3541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5452-EBC0-4944-B6EE-FF5FB2660E37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9CF-4C19-4A76-B27D-4E0947A3541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5452-EBC0-4944-B6EE-FF5FB2660E37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9CF-4C19-4A76-B27D-4E0947A3541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5452-EBC0-4944-B6EE-FF5FB2660E37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9CF-4C19-4A76-B27D-4E0947A3541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5452-EBC0-4944-B6EE-FF5FB2660E37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9CF-4C19-4A76-B27D-4E0947A3541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5452-EBC0-4944-B6EE-FF5FB2660E37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9CF-4C19-4A76-B27D-4E0947A3541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5452-EBC0-4944-B6EE-FF5FB2660E37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479CF-4C19-4A76-B27D-4E0947A3541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05452-EBC0-4944-B6EE-FF5FB2660E37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479CF-4C19-4A76-B27D-4E0947A35411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&#1058;&#1088;&#1080;&#1098;&#1075;&#1098;&#1083;&#1085;&#1080;&#1082;" TargetMode="External"/><Relationship Id="rId2" Type="http://schemas.openxmlformats.org/officeDocument/2006/relationships/hyperlink" Target="https://www.mon.bg/bg/199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sveta.bg/2-klas-ma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Събиране и изваждане на числата до 100 с преминаване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kumimoji="0" lang="bg-BG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Изготвил: Илияна</a:t>
            </a:r>
            <a:r>
              <a:rPr kumimoji="0" lang="bg-BG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Иванова</a:t>
            </a: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bg-BG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студент-практикант, проект „Студентски практики“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bg-BG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Провери и редактира: Диляна Гаджева, ментор по проекта</a:t>
            </a:r>
            <a:endParaRPr kumimoji="0" lang="bg-BG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Равностранният триъгълник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 три равни страни. Той е вид равнобедрен триъгълник.</a:t>
            </a:r>
            <a:r>
              <a:rPr lang="ru-RU" dirty="0"/>
              <a:t> </a:t>
            </a:r>
            <a:br>
              <a:rPr lang="ru-RU" dirty="0"/>
            </a:br>
            <a:endParaRPr lang="bg-BG" dirty="0"/>
          </a:p>
        </p:txBody>
      </p:sp>
      <p:sp>
        <p:nvSpPr>
          <p:cNvPr id="2" name="Isosceles Triangle 1"/>
          <p:cNvSpPr/>
          <p:nvPr/>
        </p:nvSpPr>
        <p:spPr>
          <a:xfrm>
            <a:off x="3107521" y="3254309"/>
            <a:ext cx="2928957" cy="2504814"/>
          </a:xfrm>
          <a:prstGeom prst="triangl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991"/>
            <a:ext cx="8186766" cy="4368808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Равнобедрен триъгълник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имаме,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когато дължините на две от страните са равни. Двете равни страни се наричат 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бедра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а третата – 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основа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3" name="Isosceles Triangle 2"/>
          <p:cNvSpPr/>
          <p:nvPr/>
        </p:nvSpPr>
        <p:spPr>
          <a:xfrm>
            <a:off x="3542471" y="3600312"/>
            <a:ext cx="2016224" cy="2520280"/>
          </a:xfrm>
          <a:prstGeom prst="triangl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511684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Разностранен триъгълник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– когато всичките му страни са с различни дължини. </a:t>
            </a:r>
            <a:endParaRPr lang="bg-BG" dirty="0"/>
          </a:p>
        </p:txBody>
      </p:sp>
      <p:sp>
        <p:nvSpPr>
          <p:cNvPr id="3" name="Isosceles Triangle 2"/>
          <p:cNvSpPr/>
          <p:nvPr/>
        </p:nvSpPr>
        <p:spPr>
          <a:xfrm rot="12514743">
            <a:off x="2071864" y="4719286"/>
            <a:ext cx="4585918" cy="1553320"/>
          </a:xfrm>
          <a:prstGeom prst="triangle">
            <a:avLst>
              <a:gd name="adj" fmla="val 67201"/>
            </a:avLst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solidFill>
                  <a:srgbClr val="23527C"/>
                </a:solidFill>
                <a:hlinkClick r:id="rId2"/>
              </a:rPr>
              <a:t>Учебна програма по математика за II клас в сила от учебната 2017/2018 година</a:t>
            </a:r>
            <a:r>
              <a:rPr lang="ru-RU" dirty="0">
                <a:solidFill>
                  <a:srgbClr val="333333"/>
                </a:solidFill>
              </a:rPr>
              <a:t>, утвърдена със Заповед № РД09-300 от 17.03.2016 г. на МОН</a:t>
            </a:r>
          </a:p>
          <a:p>
            <a:r>
              <a:rPr lang="en-US" dirty="0">
                <a:hlinkClick r:id="rId3"/>
              </a:rPr>
              <a:t>https://bg.wikipedia.org/wiki/</a:t>
            </a:r>
            <a:r>
              <a:rPr lang="bg-BG" dirty="0" smtClean="0">
                <a:hlinkClick r:id="rId3"/>
              </a:rPr>
              <a:t>Триъгълник</a:t>
            </a:r>
            <a:endParaRPr lang="bg-BG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www.prosveta.bg/2-klas-mat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5643602"/>
          </a:xfrm>
        </p:spPr>
        <p:txBody>
          <a:bodyPr>
            <a:noAutofit/>
          </a:bodyPr>
          <a:lstStyle/>
          <a:p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Когато събираме с преминаване, първо започваме с единиците!</a:t>
            </a:r>
            <a:endParaRPr lang="bg-BG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58204" cy="6072230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Важно е единиците и десетиците да са подредени в една и съща колона, за да се улесни пресмятането.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86808" cy="5857916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При сбор по-голям от 10, се записват единиците и се помни наум 1 десетица, която после се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бавя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към другите десетици.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57620" y="2246391"/>
            <a:ext cx="11429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4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571868" y="2643182"/>
            <a:ext cx="5036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57620" y="3071810"/>
            <a:ext cx="7489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643306" y="3786190"/>
            <a:ext cx="1071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57620" y="3842168"/>
            <a:ext cx="7489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86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29058" y="20002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121" grpId="0"/>
      <p:bldP spid="5122" grpId="0"/>
      <p:bldP spid="5123" grpId="0"/>
      <p:bldP spid="5124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86808" cy="4572032"/>
          </a:xfrm>
        </p:spPr>
        <p:txBody>
          <a:bodyPr>
            <a:noAutofit/>
          </a:bodyPr>
          <a:lstStyle/>
          <a:p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Изваждането е противоположно действие на събирането.</a:t>
            </a:r>
            <a:endParaRPr lang="bg-BG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69006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Изваждането с преминаване се извършва чрез заемане от по-горен ред (от десетиците или от стотиците).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Пример за изваждане с преминаване: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29058" y="2214554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86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868" y="2571744"/>
            <a:ext cx="4411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–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29058" y="2857496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61153" y="3717032"/>
            <a:ext cx="12144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29058" y="3857628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957400" y="1422242"/>
            <a:ext cx="3962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49" grpId="0"/>
      <p:bldP spid="2050" grpId="0"/>
      <p:bldP spid="2051" grpId="0"/>
      <p:bldP spid="2052" grpId="0"/>
      <p:bldP spid="20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797040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Видове триъгълници, според страните: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2500306"/>
            <a:ext cx="6707088" cy="3625857"/>
          </a:xfrm>
        </p:spPr>
        <p:txBody>
          <a:bodyPr/>
          <a:lstStyle/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авностранен триъгълник;</a:t>
            </a:r>
          </a:p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авнобедрен триъгълник;</a:t>
            </a:r>
          </a:p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азностранен триъгълник.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181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Събиране и изваждане на числата до 100 с преминаване</vt:lpstr>
      <vt:lpstr>Когато събираме с преминаване, първо започваме с единиците!</vt:lpstr>
      <vt:lpstr>Важно е единиците и десетиците да са подредени в една и съща колона, за да се улесни пресмятането.</vt:lpstr>
      <vt:lpstr>При сбор по-голям от 10, се записват единиците и се помни наум 1 десетица, която после се прибавя към другите десетици.</vt:lpstr>
      <vt:lpstr>Пример:</vt:lpstr>
      <vt:lpstr>Изваждането е противоположно действие на събирането.</vt:lpstr>
      <vt:lpstr>Изваждането с преминаване се извършва чрез заемане от по-горен ред (от десетиците или от стотиците).</vt:lpstr>
      <vt:lpstr>Пример за изваждане с преминаване:</vt:lpstr>
      <vt:lpstr>Видове триъгълници, според страните: </vt:lpstr>
      <vt:lpstr> Равностранният триъгълник е с три равни страни. Той е вид равнобедрен триъгълник.  </vt:lpstr>
      <vt:lpstr>Равнобедрен триъгълник имаме, когато дължините на две от страните са равни. Двете равни страни се наричат бедра, а третата – основа.  </vt:lpstr>
      <vt:lpstr>Разностранен триъгълник – когато всичките му страни са с различни дължини. 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Събиране и изваждане на числата до 100 с преминаване</dc:title>
  <dc:creator>Galya</dc:creator>
  <cp:lastModifiedBy>Диляна Гаджева</cp:lastModifiedBy>
  <cp:revision>16</cp:revision>
  <dcterms:created xsi:type="dcterms:W3CDTF">2018-07-30T18:44:51Z</dcterms:created>
  <dcterms:modified xsi:type="dcterms:W3CDTF">2018-08-21T11:44:34Z</dcterms:modified>
</cp:coreProperties>
</file>