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8" r:id="rId9"/>
    <p:sldId id="269" r:id="rId10"/>
    <p:sldId id="264" r:id="rId11"/>
    <p:sldId id="262" r:id="rId12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8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2E3E-5893-4C20-A769-FF2125EA35D1}" type="datetimeFigureOut">
              <a:rPr lang="bg-BG" smtClean="0"/>
              <a:t>14.8.2018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349E-D6C4-4954-8E43-CA57A1328923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2E3E-5893-4C20-A769-FF2125EA35D1}" type="datetimeFigureOut">
              <a:rPr lang="bg-BG" smtClean="0"/>
              <a:t>14.8.2018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349E-D6C4-4954-8E43-CA57A1328923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2E3E-5893-4C20-A769-FF2125EA35D1}" type="datetimeFigureOut">
              <a:rPr lang="bg-BG" smtClean="0"/>
              <a:t>14.8.2018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349E-D6C4-4954-8E43-CA57A1328923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2E3E-5893-4C20-A769-FF2125EA35D1}" type="datetimeFigureOut">
              <a:rPr lang="bg-BG" smtClean="0"/>
              <a:t>14.8.2018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349E-D6C4-4954-8E43-CA57A1328923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2E3E-5893-4C20-A769-FF2125EA35D1}" type="datetimeFigureOut">
              <a:rPr lang="bg-BG" smtClean="0"/>
              <a:t>14.8.2018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349E-D6C4-4954-8E43-CA57A1328923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2E3E-5893-4C20-A769-FF2125EA35D1}" type="datetimeFigureOut">
              <a:rPr lang="bg-BG" smtClean="0"/>
              <a:t>14.8.2018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349E-D6C4-4954-8E43-CA57A1328923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2E3E-5893-4C20-A769-FF2125EA35D1}" type="datetimeFigureOut">
              <a:rPr lang="bg-BG" smtClean="0"/>
              <a:t>14.8.2018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349E-D6C4-4954-8E43-CA57A1328923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2E3E-5893-4C20-A769-FF2125EA35D1}" type="datetimeFigureOut">
              <a:rPr lang="bg-BG" smtClean="0"/>
              <a:t>14.8.2018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349E-D6C4-4954-8E43-CA57A1328923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2E3E-5893-4C20-A769-FF2125EA35D1}" type="datetimeFigureOut">
              <a:rPr lang="bg-BG" smtClean="0"/>
              <a:t>14.8.2018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349E-D6C4-4954-8E43-CA57A1328923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2E3E-5893-4C20-A769-FF2125EA35D1}" type="datetimeFigureOut">
              <a:rPr lang="bg-BG" smtClean="0"/>
              <a:t>14.8.2018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349E-D6C4-4954-8E43-CA57A1328923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2E3E-5893-4C20-A769-FF2125EA35D1}" type="datetimeFigureOut">
              <a:rPr lang="bg-BG" smtClean="0"/>
              <a:t>14.8.2018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349E-D6C4-4954-8E43-CA57A1328923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32E3E-5893-4C20-A769-FF2125EA35D1}" type="datetimeFigureOut">
              <a:rPr lang="bg-BG" smtClean="0"/>
              <a:t>14.8.2018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E349E-D6C4-4954-8E43-CA57A1328923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bg.wikipedia.org/wiki/&#1057;&#1077;&#1074;&#1077;&#1088;&#1077;&#1085;_&#1089;&#1083;&#1072;&#1074;&#1077;&#1081;" TargetMode="External"/><Relationship Id="rId3" Type="http://schemas.openxmlformats.org/officeDocument/2006/relationships/hyperlink" Target="https://www.free-power-point-templates.com/design-powerpoint-template/" TargetMode="External"/><Relationship Id="rId7" Type="http://schemas.openxmlformats.org/officeDocument/2006/relationships/hyperlink" Target="https://ucha.se/watch/7022/narodna-pesen-povtorenie-izbroiavane" TargetMode="External"/><Relationship Id="rId2" Type="http://schemas.openxmlformats.org/officeDocument/2006/relationships/hyperlink" Target="https://www.mon.bg/bg/199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glog.net/nachobrazovanie/26453" TargetMode="External"/><Relationship Id="rId5" Type="http://schemas.openxmlformats.org/officeDocument/2006/relationships/hyperlink" Target="https://bg.wikipedia.org/wiki/&#1051;&#1080;&#1090;&#1077;&#1088;&#1072;&#1090;&#1091;&#1088;&#1077;&#1085;_&#1075;&#1077;&#1088;&#1086;&#1081;" TargetMode="External"/><Relationship Id="rId4" Type="http://schemas.openxmlformats.org/officeDocument/2006/relationships/hyperlink" Target="https://bg.wikipedia.org/wiki/&#1041;&#1072;&#1089;&#1085;&#1103;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642918"/>
            <a:ext cx="7772400" cy="2714074"/>
          </a:xfrm>
        </p:spPr>
        <p:txBody>
          <a:bodyPr>
            <a:noAutofit/>
          </a:bodyPr>
          <a:lstStyle/>
          <a:p>
            <a:r>
              <a:rPr lang="bg-BG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Текст.</a:t>
            </a:r>
            <a:br>
              <a:rPr lang="bg-BG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bg-BG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Литературни и фолклорни текстове</a:t>
            </a:r>
            <a:endParaRPr lang="bg-BG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0" algn="l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bg-BG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Изготвил: Илияна</a:t>
            </a:r>
            <a:r>
              <a:rPr kumimoji="0" lang="bg-BG" sz="22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Иванова</a:t>
            </a:r>
            <a:r>
              <a:rPr lang="bg-BG" sz="2200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bg-BG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студент-практикант, проект „Студентски практики“</a:t>
            </a:r>
          </a:p>
          <a:p>
            <a:pPr lvl="0" algn="l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bg-BG" sz="22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Проверил: Диляна Гаджева, ментор по проекта</a:t>
            </a:r>
            <a:endParaRPr kumimoji="0" lang="bg-BG" sz="2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5583254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Литературните герои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действащите лица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литературната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творба.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Разбираме какви са по техните постъпки, реч и чувства.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Чрез тях авторът разкрива идеята си.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Източници: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ru-RU" sz="2800" dirty="0" smtClean="0">
                <a:hlinkClick r:id="rId2"/>
              </a:rPr>
              <a:t>Учебна програма по български език и литература </a:t>
            </a:r>
            <a:r>
              <a:rPr lang="ru-RU" sz="2800" dirty="0">
                <a:hlinkClick r:id="rId2"/>
              </a:rPr>
              <a:t>за II клас в сила от учебната 2017/2018 година</a:t>
            </a:r>
            <a:r>
              <a:rPr lang="ru-RU" sz="2800" dirty="0"/>
              <a:t>, </a:t>
            </a:r>
            <a:r>
              <a:rPr lang="ru-RU" sz="2800" dirty="0" smtClean="0"/>
              <a:t>утвърдена </a:t>
            </a:r>
            <a:r>
              <a:rPr lang="ru-RU" sz="2800" dirty="0"/>
              <a:t>със Заповед № РД09-300 от 17.03.2016 г</a:t>
            </a:r>
            <a:r>
              <a:rPr lang="ru-RU" sz="2800" dirty="0" smtClean="0"/>
              <a:t>. на МОН</a:t>
            </a:r>
          </a:p>
          <a:p>
            <a:pPr>
              <a:lnSpc>
                <a:spcPct val="160000"/>
              </a:lnSpc>
            </a:pPr>
            <a:r>
              <a:rPr lang="en-US" sz="2800" dirty="0" smtClean="0">
                <a:hlinkClick r:id="rId3"/>
              </a:rPr>
              <a:t>https://www.free-power-point-templates.com</a:t>
            </a:r>
            <a:endParaRPr lang="bg-BG" sz="2800" dirty="0" smtClean="0"/>
          </a:p>
          <a:p>
            <a:pPr>
              <a:lnSpc>
                <a:spcPct val="160000"/>
              </a:lnSpc>
            </a:pPr>
            <a:r>
              <a:rPr lang="en-US" sz="2800" dirty="0">
                <a:hlinkClick r:id="rId4"/>
              </a:rPr>
              <a:t>https://bg.wikipedia.org/wiki/</a:t>
            </a:r>
            <a:r>
              <a:rPr lang="bg-BG" sz="2800" dirty="0" smtClean="0">
                <a:hlinkClick r:id="rId4"/>
              </a:rPr>
              <a:t>Басня</a:t>
            </a:r>
            <a:endParaRPr lang="bg-BG" sz="2800" dirty="0" smtClean="0"/>
          </a:p>
          <a:p>
            <a:pPr>
              <a:lnSpc>
                <a:spcPct val="160000"/>
              </a:lnSpc>
            </a:pPr>
            <a:r>
              <a:rPr lang="en-US" sz="2800" dirty="0">
                <a:hlinkClick r:id="rId5"/>
              </a:rPr>
              <a:t>https://bg.wikipedia.org/wiki/</a:t>
            </a:r>
            <a:r>
              <a:rPr lang="bg-BG" sz="2800" dirty="0" err="1" smtClean="0">
                <a:hlinkClick r:id="rId5"/>
              </a:rPr>
              <a:t>Литературен_герой</a:t>
            </a:r>
            <a:endParaRPr lang="bg-BG" sz="2800" dirty="0" smtClean="0"/>
          </a:p>
          <a:p>
            <a:pPr>
              <a:lnSpc>
                <a:spcPct val="160000"/>
              </a:lnSpc>
            </a:pPr>
            <a:r>
              <a:rPr lang="en-US" sz="2800" dirty="0" smtClean="0">
                <a:hlinkClick r:id="rId6"/>
              </a:rPr>
              <a:t>https://bglog.net/nachobrazovanie</a:t>
            </a:r>
            <a:endParaRPr lang="bg-BG" sz="2800" dirty="0" smtClean="0"/>
          </a:p>
          <a:p>
            <a:pPr>
              <a:lnSpc>
                <a:spcPct val="160000"/>
              </a:lnSpc>
            </a:pPr>
            <a:r>
              <a:rPr lang="en-US" sz="2800" dirty="0">
                <a:hlinkClick r:id="rId7"/>
              </a:rPr>
              <a:t>https://</a:t>
            </a:r>
            <a:r>
              <a:rPr lang="en-US" sz="2800" dirty="0" smtClean="0">
                <a:hlinkClick r:id="rId7"/>
              </a:rPr>
              <a:t>ucha.se/watch/7022/narodna-pesen-povtorenie-izbroiavane</a:t>
            </a:r>
            <a:endParaRPr lang="bg-BG" sz="2800" dirty="0" smtClean="0"/>
          </a:p>
          <a:p>
            <a:pPr>
              <a:lnSpc>
                <a:spcPct val="160000"/>
              </a:lnSpc>
            </a:pPr>
            <a:r>
              <a:rPr lang="en-US" sz="2800" dirty="0">
                <a:hlinkClick r:id="rId8"/>
              </a:rPr>
              <a:t>https://bg.wikipedia.org/wiki/</a:t>
            </a:r>
            <a:r>
              <a:rPr lang="bg-BG" sz="2800" dirty="0" err="1" smtClean="0">
                <a:hlinkClick r:id="rId8"/>
              </a:rPr>
              <a:t>Северен_славей</a:t>
            </a:r>
            <a:endParaRPr lang="bg-BG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86808" cy="5286412"/>
          </a:xfrm>
        </p:spPr>
        <p:txBody>
          <a:bodyPr>
            <a:noAutofit/>
          </a:bodyPr>
          <a:lstStyle/>
          <a:p>
            <a:r>
              <a:rPr lang="bg-BG" sz="6000" b="1" dirty="0" smtClean="0">
                <a:latin typeface="Times New Roman" pitchFamily="18" charset="0"/>
                <a:cs typeface="Times New Roman" pitchFamily="18" charset="0"/>
              </a:rPr>
              <a:t>Текстът </a:t>
            </a:r>
            <a:r>
              <a:rPr lang="bg-BG" sz="6000" dirty="0" smtClean="0">
                <a:latin typeface="Times New Roman" pitchFamily="18" charset="0"/>
                <a:cs typeface="Times New Roman" pitchFamily="18" charset="0"/>
              </a:rPr>
              <a:t>се състои от изречения, свързани по смисъл. </a:t>
            </a:r>
            <a:r>
              <a:rPr lang="bg-BG" sz="6000" dirty="0" smtClean="0">
                <a:latin typeface="Times New Roman" pitchFamily="18" charset="0"/>
                <a:cs typeface="Times New Roman" pitchFamily="18" charset="0"/>
              </a:rPr>
              <a:t>Той има </a:t>
            </a:r>
            <a:r>
              <a:rPr lang="bg-BG" sz="6000" b="1" dirty="0" smtClean="0">
                <a:latin typeface="Times New Roman" pitchFamily="18" charset="0"/>
                <a:cs typeface="Times New Roman" pitchFamily="18" charset="0"/>
              </a:rPr>
              <a:t>заглавие</a:t>
            </a:r>
            <a:r>
              <a:rPr lang="bg-BG" sz="6000" dirty="0" smtClean="0">
                <a:latin typeface="Times New Roman" pitchFamily="18" charset="0"/>
                <a:cs typeface="Times New Roman" pitchFamily="18" charset="0"/>
              </a:rPr>
              <a:t>, от което разбираме за какво се говори в текста.</a:t>
            </a:r>
            <a:endParaRPr lang="bg-BG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5869006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Лисицата и гроздето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Една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изгладняла лисица, като съгледала на една лозница да висят гроздове, поискала да ги достигне, но не успяла. Отивайки си, тя си казала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     –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Зелени са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     Така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и някои хора, като не могат да уредят работите си поради некадърност, оправдават се с обстоятелствата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</a:t>
            </a: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Езоп</a:t>
            </a:r>
            <a:endParaRPr lang="bg-BG" sz="3100" i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Баснята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е кратко литературно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произведение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ясно изразена поука. В нея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разказва история,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осмиваща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недостатъци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хората, представени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най-често чрез животни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5726130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Състои се от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две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части: основна част,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която се разказва случка,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кратко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заключение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поука.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6011882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Българските народни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песни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се пяли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продължават да се пеят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делник и в празник, в радост и мъка, на кръщенета и сватби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608332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Народните песни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предават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 поколение на поколение. Техни творци са хора с поетически и музикален талант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764703"/>
            <a:ext cx="7488832" cy="5397517"/>
          </a:xfrm>
        </p:spPr>
        <p:txBody>
          <a:bodyPr numCol="2">
            <a:normAutofit/>
          </a:bodyPr>
          <a:lstStyle/>
          <a:p>
            <a:pPr algn="l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Чавдар през гора вървеше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Чавдар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през </a:t>
            </a: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гора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вървеше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на </a:t>
            </a: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гората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думаше: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Горо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ле, </a:t>
            </a: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горо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зелена,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имаш ли </a:t>
            </a: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горо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юнаци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из тебе, </a:t>
            </a: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горо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да ходят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аз при тях да отида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Гората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мълчи, не казва,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водата бучи, не чува,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най се обади славейче,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то на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Чавдара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думаше: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Чавдаре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младо юначе,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вчера оттука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замина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баща ти с вярна дружина,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замина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за тебе питаше: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«Къде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Чавдар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да дойде,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дружина да ми поведе,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байрака  да ми развее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!»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Народна песен</a:t>
            </a:r>
            <a:endParaRPr lang="bg-BG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144" y="4364955"/>
            <a:ext cx="3154311" cy="1797266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764702"/>
            <a:ext cx="2286000" cy="15240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5797568"/>
          </a:xfrm>
        </p:spPr>
        <p:txBody>
          <a:bodyPr>
            <a:normAutofit/>
          </a:bodyPr>
          <a:lstStyle/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прочетения текст има много </a:t>
            </a:r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повторения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изброявания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 подсилват чувствата и ни помагат да си представим по-добре героите и картините.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171</Words>
  <Application>Microsoft Office PowerPoint</Application>
  <PresentationFormat>On-screen Show (4:3)</PresentationFormat>
  <Paragraphs>20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Текст. Литературни и фолклорни текстове</vt:lpstr>
      <vt:lpstr>Текстът се състои от изречения, свързани по смисъл. Той има заглавие, от което разбираме за какво се говори в текста.</vt:lpstr>
      <vt:lpstr>                     Лисицата и гроздето        Една изгладняла лисица, като съгледала на една лозница да висят гроздове, поискала да ги достигне, но не успяла. Отивайки си, тя си казала:        – Зелени са.        Така и някои хора, като не могат да уредят работите си поради некадърност, оправдават се с обстоятелствата.                                                                Езоп</vt:lpstr>
      <vt:lpstr>Баснята е кратко литературно произведение с ясно изразена поука. В нея се разказва история, осмиваща недостатъци на хората, представени най-често чрез животни.</vt:lpstr>
      <vt:lpstr>Състои се от две части: основна част, в която се разказва случка, и кратко заключение – поука.</vt:lpstr>
      <vt:lpstr> Българските народни песни са се пяли и продължават да се пеят в делник и в празник, в радост и мъка, на кръщенета и сватби. </vt:lpstr>
      <vt:lpstr>Народните песни се предават от поколение на поколение. Техни творци са хора с поетически и музикален талант. </vt:lpstr>
      <vt:lpstr>Чавдар през гора вървеше  Чавдар през гора вървеше  и на гората думаше: – Горо ле, горо зелена, имаш ли горо, юнаци  из тебе, горо да ходят и аз при тях да отида?             Гората мълчи, не казва, водата бучи, не чува, най се обади славейче,  то на Чавдара думаше: – Чавдаре, младо юначе, вчера оттука замина  баща ти с вярна дружина, замина, за тебе питаше: «Къде е Чавдар, да дойде, дружина да ми поведе, байрака  да ми развее!»                    Народна песен</vt:lpstr>
      <vt:lpstr>В прочетения текст има много повторения и изброявания. Те подсилват чувствата и ни помагат да си представим по-добре героите и картините.</vt:lpstr>
      <vt:lpstr>Литературните герои са действащите лица в литературната творба. Разбираме какви са по техните постъпки, реч и чувства. Чрез тях авторът разкрива идеята си.</vt:lpstr>
      <vt:lpstr>Източници: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Литературно обучение- текст</dc:title>
  <dc:creator>Galya</dc:creator>
  <cp:lastModifiedBy>Диляна Гаджева</cp:lastModifiedBy>
  <cp:revision>18</cp:revision>
  <dcterms:created xsi:type="dcterms:W3CDTF">2018-07-19T11:26:31Z</dcterms:created>
  <dcterms:modified xsi:type="dcterms:W3CDTF">2018-08-14T16:02:05Z</dcterms:modified>
</cp:coreProperties>
</file>