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  <p:sldId id="262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B568-AE48-42AE-8832-993D97C22133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C4294-B7C8-4B57-AF3C-25706521A08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9494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C4294-B7C8-4B57-AF3C-25706521A087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551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2A17-AF46-480C-BF4A-2652B23BF184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E2F5-B07E-48E5-BEAD-03C1E3222C8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2A17-AF46-480C-BF4A-2652B23BF184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E2F5-B07E-48E5-BEAD-03C1E3222C8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2A17-AF46-480C-BF4A-2652B23BF184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E2F5-B07E-48E5-BEAD-03C1E3222C8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2A17-AF46-480C-BF4A-2652B23BF184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E2F5-B07E-48E5-BEAD-03C1E3222C8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2A17-AF46-480C-BF4A-2652B23BF184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E2F5-B07E-48E5-BEAD-03C1E3222C8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2A17-AF46-480C-BF4A-2652B23BF184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E2F5-B07E-48E5-BEAD-03C1E3222C8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2A17-AF46-480C-BF4A-2652B23BF184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E2F5-B07E-48E5-BEAD-03C1E3222C8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2A17-AF46-480C-BF4A-2652B23BF184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E2F5-B07E-48E5-BEAD-03C1E3222C8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2A17-AF46-480C-BF4A-2652B23BF184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E2F5-B07E-48E5-BEAD-03C1E3222C8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2A17-AF46-480C-BF4A-2652B23BF184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E2F5-B07E-48E5-BEAD-03C1E3222C8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B2A17-AF46-480C-BF4A-2652B23BF184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DE2F5-B07E-48E5-BEAD-03C1E3222C8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B2A17-AF46-480C-BF4A-2652B23BF184}" type="datetimeFigureOut">
              <a:rPr lang="bg-BG" smtClean="0"/>
              <a:t>15.8.2018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DE2F5-B07E-48E5-BEAD-03C1E3222C83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ysticallegends.wordpress.com/2013/04/23/%d0%bb%d0%b5%d0%b3%d0%b5%d0%bd%d0%b4%d0%b0-%d0%b7%d0%b0-%d0%bb%d1%8f%d1%81%d1%82%d0%be%d0%b2%d0%b8%d1%86%d0%b0%d1%82%d0%b0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g.wikipedia.org/wiki/&#1044;&#1080;&#1072;&#1083;&#1086;&#1075;" TargetMode="External"/><Relationship Id="rId7" Type="http://schemas.openxmlformats.org/officeDocument/2006/relationships/hyperlink" Target="https://www.free-power-point-templates.com/abstract-powerpoint-slide-designs/" TargetMode="External"/><Relationship Id="rId2" Type="http://schemas.openxmlformats.org/officeDocument/2006/relationships/hyperlink" Target="https://www.mon.bg/bg/21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ysticallegends.wordpress.com/category/%D0%B1%D1%8A%D0%BB%D0%B3%D0%B0%D1%80%D1%81%D0%BA%D0%B8-%D0%BB%D0%B5%D0%B3%D0%B5%D0%BD%D0%B4%D0%B8/" TargetMode="External"/><Relationship Id="rId5" Type="http://schemas.openxmlformats.org/officeDocument/2006/relationships/hyperlink" Target="https://bg.wikipedia.org/wiki/&#1051;&#1077;&#1075;&#1077;&#1085;&#1076;&#1072;" TargetMode="External"/><Relationship Id="rId4" Type="http://schemas.openxmlformats.org/officeDocument/2006/relationships/hyperlink" Target="https://bg.wikipedia.org/wiki/&#1052;&#1086;&#1085;&#1086;&#1083;&#1086;&#1075;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772400" cy="1470025"/>
          </a:xfrm>
        </p:spPr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Литературно обучение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7072362" cy="1752600"/>
          </a:xfrm>
        </p:spPr>
        <p:txBody>
          <a:bodyPr>
            <a:normAutofit fontScale="77500" lnSpcReduction="20000"/>
          </a:bodyPr>
          <a:lstStyle/>
          <a:p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Галя Караджова, студент- практикант по проект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„Студентски практики“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 и редактира: Диляна Гаджева, ментор по проекта</a:t>
            </a:r>
            <a:endParaRPr lang="bg-BG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86110" cy="522606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Олицетворението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удожествен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похват, при който се приписват човешки черти на предмети, животни или природни явления.</a:t>
            </a:r>
            <a:r>
              <a:rPr lang="ru-RU" dirty="0"/>
              <a:t> </a:t>
            </a:r>
            <a:endParaRPr lang="bg-BG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43050"/>
            <a:ext cx="8229600" cy="2286008"/>
          </a:xfrm>
        </p:spPr>
        <p:txBody>
          <a:bodyPr>
            <a:normAutofit fontScale="90000"/>
          </a:bodyPr>
          <a:lstStyle/>
          <a:p>
            <a:r>
              <a:rPr lang="bg-BG" sz="6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Легенда за</a:t>
            </a:r>
            <a:br>
              <a:rPr lang="bg-BG" sz="6000" b="1" dirty="0" smtClean="0">
                <a:latin typeface="Times New Roman" pitchFamily="18" charset="0"/>
                <a:cs typeface="Times New Roman" pitchFamily="18" charset="0"/>
                <a:hlinkClick r:id="rId2"/>
              </a:rPr>
            </a:br>
            <a:r>
              <a:rPr lang="bg-BG" sz="6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 лястовицата</a:t>
            </a:r>
            <a:r>
              <a:rPr lang="bg-BG" b="1" dirty="0" smtClean="0"/>
              <a:t/>
            </a:r>
            <a:br>
              <a:rPr lang="bg-BG" b="1" dirty="0" smtClean="0"/>
            </a:br>
            <a:endParaRPr lang="bg-BG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4414" y="751344"/>
            <a:ext cx="74295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Лястовицата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била невеста и живяла с мъжа си три години. За тези три години дума не продумала. Говяла, че майка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ѝ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така заръчала.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Мъжът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траял, траял и решил да се ожени за друга. Когато се венчавал с новата жена, първата му жена била зълва. Тя се опряла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булката, а тая се разсърдила, блъснала я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ѝ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рекла: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Махни се оттук, немтурнице!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Първата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тозчас отговорила: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Чакай да те венчая първо. Защо цвъркаш като лястовица?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Като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изрекла това, чул я мъжът и посегнал да я хване. Но тя хвръкнала и той успял само да докачи дрехите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ѝ.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 останали в ръцете му.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Затова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лястовицата сега опашката е раздвоена.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8136904" cy="5472608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ru-RU" sz="2400" dirty="0" smtClean="0">
                <a:solidFill>
                  <a:srgbClr val="337AB7"/>
                </a:solidFill>
                <a:hlinkClick r:id="rId2"/>
              </a:rPr>
              <a:t>Учебна програма по български език и литература </a:t>
            </a:r>
            <a:r>
              <a:rPr lang="ru-RU" sz="2400" dirty="0">
                <a:solidFill>
                  <a:srgbClr val="337AB7"/>
                </a:solidFill>
                <a:hlinkClick r:id="rId2"/>
              </a:rPr>
              <a:t>за IV клас</a:t>
            </a:r>
            <a:r>
              <a:rPr lang="ru-RU" sz="2400" dirty="0">
                <a:solidFill>
                  <a:srgbClr val="333333"/>
                </a:solidFill>
              </a:rPr>
              <a:t>, </a:t>
            </a:r>
            <a:r>
              <a:rPr lang="ru-RU" sz="2400" dirty="0" smtClean="0">
                <a:solidFill>
                  <a:srgbClr val="333333"/>
                </a:solidFill>
              </a:rPr>
              <a:t>утвърдена </a:t>
            </a:r>
            <a:r>
              <a:rPr lang="ru-RU" sz="2400" dirty="0">
                <a:solidFill>
                  <a:srgbClr val="333333"/>
                </a:solidFill>
              </a:rPr>
              <a:t>със Заповед № РД09-5778 от 22.11.2017 г. на министъра на образованието и </a:t>
            </a:r>
            <a:r>
              <a:rPr lang="ru-RU" sz="2400" dirty="0" smtClean="0">
                <a:solidFill>
                  <a:srgbClr val="333333"/>
                </a:solidFill>
              </a:rPr>
              <a:t>науката</a:t>
            </a:r>
            <a:endParaRPr lang="bg-BG" sz="2400" dirty="0" smtClean="0"/>
          </a:p>
          <a:p>
            <a:pPr>
              <a:lnSpc>
                <a:spcPct val="170000"/>
              </a:lnSpc>
            </a:pPr>
            <a:r>
              <a:rPr lang="en-US" sz="2400" dirty="0">
                <a:hlinkClick r:id="rId3"/>
              </a:rPr>
              <a:t>https://bg.wikipedia.org/wiki/</a:t>
            </a:r>
            <a:r>
              <a:rPr lang="bg-BG" sz="2400" dirty="0" smtClean="0">
                <a:hlinkClick r:id="rId3"/>
              </a:rPr>
              <a:t>Диалог</a:t>
            </a:r>
            <a:endParaRPr lang="bg-BG" sz="2400" dirty="0" smtClean="0"/>
          </a:p>
          <a:p>
            <a:pPr>
              <a:lnSpc>
                <a:spcPct val="170000"/>
              </a:lnSpc>
            </a:pPr>
            <a:r>
              <a:rPr lang="en-US" sz="2400" dirty="0">
                <a:hlinkClick r:id="rId4"/>
              </a:rPr>
              <a:t>https://bg.wikipedia.org/wiki/</a:t>
            </a:r>
            <a:r>
              <a:rPr lang="bg-BG" sz="2400" dirty="0" smtClean="0">
                <a:hlinkClick r:id="rId4"/>
              </a:rPr>
              <a:t>Монолог</a:t>
            </a:r>
            <a:endParaRPr lang="bg-BG" sz="2400" dirty="0" smtClean="0"/>
          </a:p>
          <a:p>
            <a:pPr>
              <a:lnSpc>
                <a:spcPct val="170000"/>
              </a:lnSpc>
            </a:pPr>
            <a:r>
              <a:rPr lang="en-US" sz="2400" dirty="0">
                <a:hlinkClick r:id="rId5"/>
              </a:rPr>
              <a:t>https://bg.wikipedia.org/wiki/</a:t>
            </a:r>
            <a:r>
              <a:rPr lang="bg-BG" sz="2400" dirty="0" smtClean="0">
                <a:hlinkClick r:id="rId5"/>
              </a:rPr>
              <a:t>Легенда</a:t>
            </a:r>
            <a:endParaRPr lang="bg-BG" sz="2400" dirty="0" smtClean="0"/>
          </a:p>
          <a:p>
            <a:pPr>
              <a:lnSpc>
                <a:spcPct val="170000"/>
              </a:lnSpc>
            </a:pPr>
            <a:r>
              <a:rPr lang="en-US" sz="2400" dirty="0" smtClean="0">
                <a:hlinkClick r:id="rId6"/>
              </a:rPr>
              <a:t>https://mysticallegends.wordpress.com</a:t>
            </a:r>
            <a:endParaRPr lang="bg-BG" sz="2400" dirty="0" smtClean="0"/>
          </a:p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prstClr val="black"/>
                </a:solidFill>
                <a:hlinkClick r:id="rId7"/>
              </a:rPr>
              <a:t>https://www.free-power-point-templates.com</a:t>
            </a:r>
            <a:endParaRPr lang="bg-BG" sz="24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928670"/>
            <a:ext cx="7856936" cy="45831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Диалогът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разговор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между двама или повече събеседници. В литературата, киното, театъра и други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изкуства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това е част от съответното произведение, в която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героите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общуват с пряка реч.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14672" cy="59404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Монологът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е продължителна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реч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герой в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литературно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произведение,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която той споделя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мислите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си. 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544037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Монолозите са чести елементи в театралните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пиеси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 повествователните текстове.</a:t>
            </a:r>
            <a:endParaRPr lang="bg-BG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528920" cy="615475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Авторът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 човек, благодарение на чийто творчески труд е създадено едно литературно произведение. В най-общия смисъл, автор е човек, който е създал и публикувал книга или друг вид текст, при това не непременно литературни. 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672936" cy="6154758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Думата «автор» се използва 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 обозначаване на принос при създаването на нещо оригинално и различно от литературна творба в други области на знанието като например в техниката, в медицината, в социологията, при оригинални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изследвания и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др.</a:t>
            </a:r>
            <a:endParaRPr lang="bg-BG" sz="40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928802"/>
            <a:ext cx="7828332" cy="1928826"/>
          </a:xfrm>
        </p:spPr>
        <p:txBody>
          <a:bodyPr>
            <a:noAutofit/>
          </a:bodyPr>
          <a:lstStyle/>
          <a:p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Но има произведения, </a:t>
            </a:r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чийто </a:t>
            </a:r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автор е </a:t>
            </a:r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неизвестен</a:t>
            </a:r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99788" cy="58690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Легендата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е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произведение с неизвестен автор.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Тя е предание за минали събития, в което се съчетават реално и фантастично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Литературно произведение или разказ за исторически събития, в което действителността 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украсена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 чудновати измислици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сказание, предание, нещо невероятно.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071678"/>
            <a:ext cx="7756894" cy="2357454"/>
          </a:xfrm>
        </p:spPr>
        <p:txBody>
          <a:bodyPr>
            <a:noAutofit/>
          </a:bodyPr>
          <a:lstStyle/>
          <a:p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легендата и други литературни произведения </a:t>
            </a:r>
            <a:r>
              <a:rPr lang="bg-BG" sz="5400" dirty="0" smtClean="0">
                <a:latin typeface="Times New Roman" pitchFamily="18" charset="0"/>
                <a:cs typeface="Times New Roman" pitchFamily="18" charset="0"/>
              </a:rPr>
              <a:t>често се използва олицетворение. </a:t>
            </a:r>
            <a:endParaRPr lang="bg-BG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185</Words>
  <Application>Microsoft Office PowerPoint</Application>
  <PresentationFormat>On-screen Show (4:3)</PresentationFormat>
  <Paragraphs>22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Литературно обучение</vt:lpstr>
      <vt:lpstr>Диалогът е разговор между двама или повече събеседници. В литературата, киното, театъра и други изкуства това е част от съответното произведение, в която героите общуват с пряка реч.</vt:lpstr>
      <vt:lpstr>Монологът е продължителна реч на герой в литературно произведение, в която той споделя мислите си. </vt:lpstr>
      <vt:lpstr>Монолозите са чести елементи в театралните пиеси и повествователните текстове.</vt:lpstr>
      <vt:lpstr>Авторът е човек, благодарение на чийто творчески труд е създадено едно литературно произведение. В най-общия смисъл, автор е човек, който е създал и публикувал книга или друг вид текст, при това не непременно литературни. </vt:lpstr>
      <vt:lpstr>Думата «автор» се използва и за обозначаване на принос при създаването на нещо оригинално и различно от литературна творба в други области на знанието като например в техниката, в медицината, в социологията, при оригинални изследвания и др.</vt:lpstr>
      <vt:lpstr>Но има произведения, чийто автор е неизвестен.</vt:lpstr>
      <vt:lpstr>Легендата е произведение с неизвестен автор. Тя е предание за минали събития, в което се съчетават реално и фантастично. Литературно произведение или разказ за исторически събития, в което действителността е украсена с чудновати измислици – сказание, предание, нещо невероятно.</vt:lpstr>
      <vt:lpstr>В легендата и други литературни произведения често се използва олицетворение. </vt:lpstr>
      <vt:lpstr>Олицетворението е художествен похват, при който се приписват човешки черти на предмети, животни или природни явления. </vt:lpstr>
      <vt:lpstr>Легенда за  лястовицата </vt:lpstr>
      <vt:lpstr>PowerPoint Presentation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 обучение</dc:title>
  <dc:creator>Galya</dc:creator>
  <cp:lastModifiedBy>Диляна Гаджева</cp:lastModifiedBy>
  <cp:revision>12</cp:revision>
  <dcterms:created xsi:type="dcterms:W3CDTF">2018-07-21T09:55:08Z</dcterms:created>
  <dcterms:modified xsi:type="dcterms:W3CDTF">2018-08-15T13:21:48Z</dcterms:modified>
</cp:coreProperties>
</file>