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9" r:id="rId6"/>
    <p:sldId id="261" r:id="rId7"/>
    <p:sldId id="262" r:id="rId8"/>
    <p:sldId id="263" r:id="rId9"/>
    <p:sldId id="266" r:id="rId10"/>
    <p:sldId id="258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92D1-3D59-4EE2-B431-3689E708DC8B}" type="datetimeFigureOut">
              <a:rPr lang="bg-BG" smtClean="0"/>
              <a:t>2.8.2018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350C-376D-40C7-9789-BFF047F787B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92D1-3D59-4EE2-B431-3689E708DC8B}" type="datetimeFigureOut">
              <a:rPr lang="bg-BG" smtClean="0"/>
              <a:t>2.8.2018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350C-376D-40C7-9789-BFF047F787B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92D1-3D59-4EE2-B431-3689E708DC8B}" type="datetimeFigureOut">
              <a:rPr lang="bg-BG" smtClean="0"/>
              <a:t>2.8.2018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350C-376D-40C7-9789-BFF047F787B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92D1-3D59-4EE2-B431-3689E708DC8B}" type="datetimeFigureOut">
              <a:rPr lang="bg-BG" smtClean="0"/>
              <a:t>2.8.2018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350C-376D-40C7-9789-BFF047F787B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92D1-3D59-4EE2-B431-3689E708DC8B}" type="datetimeFigureOut">
              <a:rPr lang="bg-BG" smtClean="0"/>
              <a:t>2.8.2018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350C-376D-40C7-9789-BFF047F787B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92D1-3D59-4EE2-B431-3689E708DC8B}" type="datetimeFigureOut">
              <a:rPr lang="bg-BG" smtClean="0"/>
              <a:t>2.8.2018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350C-376D-40C7-9789-BFF047F787B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92D1-3D59-4EE2-B431-3689E708DC8B}" type="datetimeFigureOut">
              <a:rPr lang="bg-BG" smtClean="0"/>
              <a:t>2.8.2018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350C-376D-40C7-9789-BFF047F787B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92D1-3D59-4EE2-B431-3689E708DC8B}" type="datetimeFigureOut">
              <a:rPr lang="bg-BG" smtClean="0"/>
              <a:t>2.8.2018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350C-376D-40C7-9789-BFF047F787B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92D1-3D59-4EE2-B431-3689E708DC8B}" type="datetimeFigureOut">
              <a:rPr lang="bg-BG" smtClean="0"/>
              <a:t>2.8.2018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350C-376D-40C7-9789-BFF047F787B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92D1-3D59-4EE2-B431-3689E708DC8B}" type="datetimeFigureOut">
              <a:rPr lang="bg-BG" smtClean="0"/>
              <a:t>2.8.2018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350C-376D-40C7-9789-BFF047F787B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92D1-3D59-4EE2-B431-3689E708DC8B}" type="datetimeFigureOut">
              <a:rPr lang="bg-BG" smtClean="0"/>
              <a:t>2.8.2018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C350C-376D-40C7-9789-BFF047F787B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592D1-3D59-4EE2-B431-3689E708DC8B}" type="datetimeFigureOut">
              <a:rPr lang="bg-BG" smtClean="0"/>
              <a:t>2.8.2018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C350C-376D-40C7-9789-BFF047F787BA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ramatika-bg.com/chasti-na-izrechenieto/izrechenie.html" TargetMode="External"/><Relationship Id="rId7" Type="http://schemas.openxmlformats.org/officeDocument/2006/relationships/hyperlink" Target="https://www.free-power-point-templates.com/color-slides-powerpoint-template/" TargetMode="External"/><Relationship Id="rId2" Type="http://schemas.openxmlformats.org/officeDocument/2006/relationships/hyperlink" Target="https://www.mon.bg/bg/19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cha.se/watch/6906/slovosachetanie" TargetMode="External"/><Relationship Id="rId5" Type="http://schemas.openxmlformats.org/officeDocument/2006/relationships/hyperlink" Target="https://bg.wikipedia.org/wiki/%D0%A1%D0%BB%D0%BE%D0%B2%D0%BE%D1%81%D1%8A%D1%87%D0%B5%D1%82%D0%B0%D0%BD%D0%B8%D0%B5" TargetMode="External"/><Relationship Id="rId4" Type="http://schemas.openxmlformats.org/officeDocument/2006/relationships/hyperlink" Target="https://www.slideshare.net/rossitsazlankova/ss-1475009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7772400" cy="1470025"/>
          </a:xfrm>
        </p:spPr>
        <p:txBody>
          <a:bodyPr>
            <a:normAutofit/>
          </a:bodyPr>
          <a:lstStyle/>
          <a:p>
            <a:r>
              <a:rPr lang="bg-BG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Изречение</a:t>
            </a:r>
            <a:endParaRPr lang="bg-BG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786058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kumimoji="0" lang="bg-BG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Изготвил: Илияна</a:t>
            </a:r>
            <a:r>
              <a:rPr kumimoji="0" lang="bg-BG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Иванова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bg-BG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студент-практикант, проект „Студентски практики“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bg-BG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Провери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и редактира: </a:t>
            </a:r>
            <a:r>
              <a:rPr lang="bg-BG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Диляна Гаджева, ментор по проекта</a:t>
            </a:r>
            <a:endParaRPr kumimoji="0" lang="bg-BG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ru-RU" sz="3400" dirty="0" smtClean="0">
                <a:solidFill>
                  <a:srgbClr val="337AB7"/>
                </a:solidFill>
                <a:hlinkClick r:id="rId2"/>
              </a:rPr>
              <a:t>Учебна програма по български език и литература </a:t>
            </a:r>
            <a:r>
              <a:rPr lang="ru-RU" sz="3400" dirty="0">
                <a:solidFill>
                  <a:srgbClr val="337AB7"/>
                </a:solidFill>
                <a:hlinkClick r:id="rId2"/>
              </a:rPr>
              <a:t>за II клас в сила от учебната 2017/2018 година</a:t>
            </a:r>
            <a:r>
              <a:rPr lang="ru-RU" sz="3400" dirty="0">
                <a:solidFill>
                  <a:srgbClr val="333333"/>
                </a:solidFill>
              </a:rPr>
              <a:t>, </a:t>
            </a:r>
            <a:r>
              <a:rPr lang="ru-RU" sz="3400" dirty="0" smtClean="0">
                <a:solidFill>
                  <a:srgbClr val="333333"/>
                </a:solidFill>
              </a:rPr>
              <a:t>утвърдена </a:t>
            </a:r>
            <a:r>
              <a:rPr lang="ru-RU" sz="3400" dirty="0">
                <a:solidFill>
                  <a:srgbClr val="333333"/>
                </a:solidFill>
              </a:rPr>
              <a:t>със Заповед № РД09-300 от 17.03.2016 г. </a:t>
            </a:r>
            <a:r>
              <a:rPr lang="ru-RU" sz="3400" dirty="0" smtClean="0">
                <a:solidFill>
                  <a:srgbClr val="333333"/>
                </a:solidFill>
              </a:rPr>
              <a:t>на МОН</a:t>
            </a:r>
          </a:p>
          <a:p>
            <a:pPr>
              <a:lnSpc>
                <a:spcPct val="170000"/>
              </a:lnSpc>
            </a:pPr>
            <a:r>
              <a:rPr lang="en-US" sz="3400" dirty="0" smtClean="0">
                <a:hlinkClick r:id="rId3"/>
              </a:rPr>
              <a:t>https://gramatika-bg.com</a:t>
            </a:r>
            <a:endParaRPr lang="bg-BG" sz="3400" dirty="0" smtClean="0"/>
          </a:p>
          <a:p>
            <a:pPr>
              <a:lnSpc>
                <a:spcPct val="170000"/>
              </a:lnSpc>
            </a:pPr>
            <a:r>
              <a:rPr lang="en-US" sz="3400" dirty="0" smtClean="0">
                <a:hlinkClick r:id="rId4"/>
              </a:rPr>
              <a:t>https://www.slideshare.net</a:t>
            </a:r>
            <a:endParaRPr lang="bg-BG" sz="3400" dirty="0" smtClean="0"/>
          </a:p>
          <a:p>
            <a:pPr>
              <a:lnSpc>
                <a:spcPct val="170000"/>
              </a:lnSpc>
            </a:pPr>
            <a:r>
              <a:rPr lang="en-US" sz="3400" dirty="0" smtClean="0">
                <a:hlinkClick r:id="rId5"/>
              </a:rPr>
              <a:t>https://bg.wikipedia.org</a:t>
            </a:r>
            <a:endParaRPr lang="bg-BG" sz="3400" dirty="0" smtClean="0"/>
          </a:p>
          <a:p>
            <a:pPr>
              <a:lnSpc>
                <a:spcPct val="170000"/>
              </a:lnSpc>
            </a:pPr>
            <a:r>
              <a:rPr lang="en-US" sz="3400" dirty="0">
                <a:hlinkClick r:id="rId6"/>
              </a:rPr>
              <a:t>https://</a:t>
            </a:r>
            <a:r>
              <a:rPr lang="en-US" sz="3400" dirty="0" smtClean="0">
                <a:hlinkClick r:id="rId6"/>
              </a:rPr>
              <a:t>ucha.se/watch/6906/slovosachetanie</a:t>
            </a:r>
            <a:endParaRPr lang="bg-BG" sz="3400" dirty="0" smtClean="0"/>
          </a:p>
          <a:p>
            <a:pPr>
              <a:lnSpc>
                <a:spcPct val="170000"/>
              </a:lnSpc>
            </a:pPr>
            <a:r>
              <a:rPr lang="en-US" sz="3400" dirty="0" smtClean="0">
                <a:hlinkClick r:id="rId7"/>
              </a:rPr>
              <a:t>https://www.free-power-point-templates.com</a:t>
            </a:r>
            <a:endParaRPr lang="bg-BG" sz="3400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6864" cy="48688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Словосъчетание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две или повече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думи,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свързани по смисъл </a:t>
            </a:r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(лятна ваканция, чета книги, играя в парка)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Словосъчетанието е част от изречението </a:t>
            </a:r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(През лятната ваканция чета книги или играя в парка)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bg-B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7974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Разлика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между изречение 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словосъчетание: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 изречението се изказва завършена мисъл;</a:t>
            </a:r>
            <a:b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словосъчетанието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 от изречението.</a:t>
            </a:r>
            <a:endParaRPr lang="bg-BG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50117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Чрез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изречението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изразяваме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мисли и чувства. Думите в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него са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свързани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смисъл. </a:t>
            </a:r>
            <a:endParaRPr lang="bg-B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Видове </a:t>
            </a:r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изречения по цел на изказване:</a:t>
            </a:r>
            <a:endParaRPr lang="bg-BG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съобщителни;   </a:t>
            </a:r>
            <a:endParaRPr lang="ru-RU" sz="4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въпросителни;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други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560840" cy="4857784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Изречение, с което се съобщава нещо, се нарича съобщително. То започва с главна буква и завършва с точка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(Вчера ходих на театър.)</a:t>
            </a:r>
            <a:endParaRPr lang="bg-BG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04856" cy="4797436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Изречение, с което се задава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въпрос,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 нарича въпросително. То също започва с главна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буква, но завършва с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въпросителен знак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(Къде ще ходиш през ваканцията?)</a:t>
            </a:r>
            <a:endParaRPr lang="bg-BG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858218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Прочетете. Можете ли да кажете какви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изречения </a:t>
            </a:r>
            <a:r>
              <a:rPr lang="bg-B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 цел на изказване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отишли на разходка?</a:t>
            </a:r>
            <a:endParaRPr lang="bg-B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4282" y="2571744"/>
            <a:ext cx="8929718" cy="3357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32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Тръгнали изречения на разходка с бавна, грациозна походка. Черна котка пътя им пресякла и доста беди си навлякла.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„Едно</a:t>
            </a:r>
            <a:r>
              <a:rPr kumimoji="0" lang="bg-BG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грозно животно премина пред нас.“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3200" baseline="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„Не</a:t>
            </a:r>
            <a:r>
              <a:rPr lang="bg-BG" sz="32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гледаш ли къде вървиш?“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„Пресичаш</a:t>
            </a:r>
            <a:r>
              <a:rPr kumimoji="0" lang="bg-BG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ни пътя.“</a:t>
            </a:r>
            <a:endParaRPr kumimoji="0" lang="bg-BG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979" y="1308591"/>
            <a:ext cx="7786742" cy="1435254"/>
          </a:xfrm>
        </p:spPr>
        <p:txBody>
          <a:bodyPr>
            <a:normAutofit fontScale="90000"/>
          </a:bodyPr>
          <a:lstStyle/>
          <a:p>
            <a:r>
              <a:rPr lang="bg-BG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Отговорът е:</a:t>
            </a:r>
            <a:br>
              <a:rPr lang="bg-BG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bg-BG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3929066"/>
            <a:ext cx="792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g-BG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„Едно грозно животно премина пред нас.“</a:t>
            </a:r>
          </a:p>
          <a:p>
            <a:pPr lvl="0" algn="ctr">
              <a:spcBef>
                <a:spcPct val="0"/>
              </a:spcBef>
              <a:defRPr/>
            </a:pPr>
            <a:r>
              <a:rPr lang="bg-BG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„Пресичаш ни пътя.“</a:t>
            </a:r>
          </a:p>
        </p:txBody>
      </p:sp>
      <p:sp>
        <p:nvSpPr>
          <p:cNvPr id="5" name="Rectangle 4"/>
          <p:cNvSpPr/>
          <p:nvPr/>
        </p:nvSpPr>
        <p:spPr>
          <a:xfrm>
            <a:off x="2070380" y="3071810"/>
            <a:ext cx="4745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§ две </a:t>
            </a:r>
            <a:r>
              <a:rPr lang="bg-BG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съобщителни –</a:t>
            </a:r>
            <a:endParaRPr lang="bg-BG" sz="4000" dirty="0"/>
          </a:p>
        </p:txBody>
      </p:sp>
      <p:sp>
        <p:nvSpPr>
          <p:cNvPr id="6" name="Rectangle 5"/>
          <p:cNvSpPr/>
          <p:nvPr/>
        </p:nvSpPr>
        <p:spPr>
          <a:xfrm>
            <a:off x="2214546" y="1428736"/>
            <a:ext cx="51296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§ едно </a:t>
            </a:r>
            <a:r>
              <a:rPr lang="bg-BG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въпросително –</a:t>
            </a:r>
            <a:endParaRPr lang="bg-BG" sz="4000" dirty="0"/>
          </a:p>
        </p:txBody>
      </p:sp>
      <p:sp>
        <p:nvSpPr>
          <p:cNvPr id="7" name="Rectangle 6"/>
          <p:cNvSpPr/>
          <p:nvPr/>
        </p:nvSpPr>
        <p:spPr>
          <a:xfrm>
            <a:off x="1204680" y="2285992"/>
            <a:ext cx="67162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g-BG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„Не гледаш ли къде вървиш?“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235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Изречение</vt:lpstr>
      <vt:lpstr>Словосъчетание – две или повече думи, свързани по смисъл (лятна ваканция, чета книги, играя в парка).  Словосъчетанието е част от изречението (През лятната ваканция чета книги или играя в парка).</vt:lpstr>
      <vt:lpstr>Разлика между изречение и словосъчетание: – с изречението се изказва завършена мисъл; – словосъчетанието е част от изречението.</vt:lpstr>
      <vt:lpstr>Чрез изречението изразяваме мисли и чувства. Думите в него са свързани по смисъл. </vt:lpstr>
      <vt:lpstr>Видове изречения по цел на изказване:</vt:lpstr>
      <vt:lpstr>Изречение, с което се съобщава нещо, се нарича съобщително. То започва с главна буква и завършва с точка. (Вчера ходих на театър.)</vt:lpstr>
      <vt:lpstr>Изречение, с което се задава въпрос, се нарича въпросително. То също започва с главна буква, но завършва с въпросителен знак. (Къде ще ходиш през ваканцията?)</vt:lpstr>
      <vt:lpstr>Прочетете. Можете ли да кажете какви изречения по цел на изказване са отишли на разходка?</vt:lpstr>
      <vt:lpstr>Отговорът е:   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Изречение</dc:title>
  <dc:creator>Galya</dc:creator>
  <cp:lastModifiedBy>Диляна Гаджева</cp:lastModifiedBy>
  <cp:revision>14</cp:revision>
  <dcterms:created xsi:type="dcterms:W3CDTF">2018-07-19T10:19:53Z</dcterms:created>
  <dcterms:modified xsi:type="dcterms:W3CDTF">2018-08-02T11:59:53Z</dcterms:modified>
</cp:coreProperties>
</file>