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3" r:id="rId5"/>
    <p:sldId id="264" r:id="rId6"/>
    <p:sldId id="265" r:id="rId7"/>
    <p:sldId id="259" r:id="rId8"/>
    <p:sldId id="260" r:id="rId9"/>
    <p:sldId id="261" r:id="rId10"/>
    <p:sldId id="266" r:id="rId11"/>
    <p:sldId id="267" r:id="rId12"/>
    <p:sldId id="262" r:id="rId13"/>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5" autoAdjust="0"/>
    <p:restoredTop sz="94660"/>
  </p:normalViewPr>
  <p:slideViewPr>
    <p:cSldViewPr>
      <p:cViewPr varScale="1">
        <p:scale>
          <a:sx n="70" d="100"/>
          <a:sy n="70" d="100"/>
        </p:scale>
        <p:origin x="8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B961A03-FC59-4C45-B66E-7118879CDD77}" type="datetimeFigureOut">
              <a:rPr lang="bg-BG" smtClean="0"/>
              <a:t>24.7.2018 г.</a:t>
            </a:fld>
            <a:endParaRPr lang="bg-BG"/>
          </a:p>
        </p:txBody>
      </p:sp>
      <p:sp>
        <p:nvSpPr>
          <p:cNvPr id="20" name="Footer Placeholder 19"/>
          <p:cNvSpPr>
            <a:spLocks noGrp="1"/>
          </p:cNvSpPr>
          <p:nvPr>
            <p:ph type="ftr" sz="quarter" idx="11"/>
          </p:nvPr>
        </p:nvSpPr>
        <p:spPr/>
        <p:txBody>
          <a:bodyPr/>
          <a:lstStyle>
            <a:extLst/>
          </a:lstStyle>
          <a:p>
            <a:endParaRPr lang="bg-BG"/>
          </a:p>
        </p:txBody>
      </p:sp>
      <p:sp>
        <p:nvSpPr>
          <p:cNvPr id="10" name="Slide Number Placeholder 9"/>
          <p:cNvSpPr>
            <a:spLocks noGrp="1"/>
          </p:cNvSpPr>
          <p:nvPr>
            <p:ph type="sldNum" sz="quarter" idx="12"/>
          </p:nvPr>
        </p:nvSpPr>
        <p:spPr/>
        <p:txBody>
          <a:bodyPr/>
          <a:lstStyle>
            <a:extLst/>
          </a:lstStyle>
          <a:p>
            <a:fld id="{8EFFBE4A-2AF5-4441-BFBD-2F4F62E5C50D}" type="slidenum">
              <a:rPr lang="bg-BG" smtClean="0"/>
              <a:t>‹#›</a:t>
            </a:fld>
            <a:endParaRPr lang="bg-BG"/>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961A03-FC59-4C45-B66E-7118879CDD77}" type="datetimeFigureOut">
              <a:rPr lang="bg-BG" smtClean="0"/>
              <a:t>24.7.2018 г.</a:t>
            </a:fld>
            <a:endParaRPr lang="bg-BG"/>
          </a:p>
        </p:txBody>
      </p:sp>
      <p:sp>
        <p:nvSpPr>
          <p:cNvPr id="5" name="Footer Placeholder 4"/>
          <p:cNvSpPr>
            <a:spLocks noGrp="1"/>
          </p:cNvSpPr>
          <p:nvPr>
            <p:ph type="ftr" sz="quarter" idx="11"/>
          </p:nvPr>
        </p:nvSpPr>
        <p:spPr/>
        <p:txBody>
          <a:bodyPr/>
          <a:lstStyle>
            <a:extLst/>
          </a:lstStyle>
          <a:p>
            <a:endParaRPr lang="bg-BG"/>
          </a:p>
        </p:txBody>
      </p:sp>
      <p:sp>
        <p:nvSpPr>
          <p:cNvPr id="6" name="Slide Number Placeholder 5"/>
          <p:cNvSpPr>
            <a:spLocks noGrp="1"/>
          </p:cNvSpPr>
          <p:nvPr>
            <p:ph type="sldNum" sz="quarter" idx="12"/>
          </p:nvPr>
        </p:nvSpPr>
        <p:spPr/>
        <p:txBody>
          <a:bodyPr/>
          <a:lstStyle>
            <a:extLst/>
          </a:lstStyle>
          <a:p>
            <a:fld id="{8EFFBE4A-2AF5-4441-BFBD-2F4F62E5C50D}" type="slidenum">
              <a:rPr lang="bg-BG" smtClean="0"/>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961A03-FC59-4C45-B66E-7118879CDD77}" type="datetimeFigureOut">
              <a:rPr lang="bg-BG" smtClean="0"/>
              <a:t>24.7.2018 г.</a:t>
            </a:fld>
            <a:endParaRPr lang="bg-BG"/>
          </a:p>
        </p:txBody>
      </p:sp>
      <p:sp>
        <p:nvSpPr>
          <p:cNvPr id="5" name="Footer Placeholder 4"/>
          <p:cNvSpPr>
            <a:spLocks noGrp="1"/>
          </p:cNvSpPr>
          <p:nvPr>
            <p:ph type="ftr" sz="quarter" idx="11"/>
          </p:nvPr>
        </p:nvSpPr>
        <p:spPr/>
        <p:txBody>
          <a:bodyPr/>
          <a:lstStyle>
            <a:extLst/>
          </a:lstStyle>
          <a:p>
            <a:endParaRPr lang="bg-BG"/>
          </a:p>
        </p:txBody>
      </p:sp>
      <p:sp>
        <p:nvSpPr>
          <p:cNvPr id="6" name="Slide Number Placeholder 5"/>
          <p:cNvSpPr>
            <a:spLocks noGrp="1"/>
          </p:cNvSpPr>
          <p:nvPr>
            <p:ph type="sldNum" sz="quarter" idx="12"/>
          </p:nvPr>
        </p:nvSpPr>
        <p:spPr/>
        <p:txBody>
          <a:bodyPr/>
          <a:lstStyle>
            <a:extLst/>
          </a:lstStyle>
          <a:p>
            <a:fld id="{8EFFBE4A-2AF5-4441-BFBD-2F4F62E5C50D}" type="slidenum">
              <a:rPr lang="bg-BG" smtClean="0"/>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961A03-FC59-4C45-B66E-7118879CDD77}" type="datetimeFigureOut">
              <a:rPr lang="bg-BG" smtClean="0"/>
              <a:t>24.7.2018 г.</a:t>
            </a:fld>
            <a:endParaRPr lang="bg-BG"/>
          </a:p>
        </p:txBody>
      </p:sp>
      <p:sp>
        <p:nvSpPr>
          <p:cNvPr id="5" name="Footer Placeholder 4"/>
          <p:cNvSpPr>
            <a:spLocks noGrp="1"/>
          </p:cNvSpPr>
          <p:nvPr>
            <p:ph type="ftr" sz="quarter" idx="11"/>
          </p:nvPr>
        </p:nvSpPr>
        <p:spPr/>
        <p:txBody>
          <a:bodyPr/>
          <a:lstStyle>
            <a:extLst/>
          </a:lstStyle>
          <a:p>
            <a:endParaRPr lang="bg-BG"/>
          </a:p>
        </p:txBody>
      </p:sp>
      <p:sp>
        <p:nvSpPr>
          <p:cNvPr id="6" name="Slide Number Placeholder 5"/>
          <p:cNvSpPr>
            <a:spLocks noGrp="1"/>
          </p:cNvSpPr>
          <p:nvPr>
            <p:ph type="sldNum" sz="quarter" idx="12"/>
          </p:nvPr>
        </p:nvSpPr>
        <p:spPr/>
        <p:txBody>
          <a:bodyPr/>
          <a:lstStyle>
            <a:extLst/>
          </a:lstStyle>
          <a:p>
            <a:fld id="{8EFFBE4A-2AF5-4441-BFBD-2F4F62E5C50D}" type="slidenum">
              <a:rPr lang="bg-BG" smtClean="0"/>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B961A03-FC59-4C45-B66E-7118879CDD77}" type="datetimeFigureOut">
              <a:rPr lang="bg-BG" smtClean="0"/>
              <a:t>24.7.2018 г.</a:t>
            </a:fld>
            <a:endParaRPr lang="bg-BG"/>
          </a:p>
        </p:txBody>
      </p:sp>
      <p:sp>
        <p:nvSpPr>
          <p:cNvPr id="5" name="Footer Placeholder 4"/>
          <p:cNvSpPr>
            <a:spLocks noGrp="1"/>
          </p:cNvSpPr>
          <p:nvPr>
            <p:ph type="ftr" sz="quarter" idx="11"/>
          </p:nvPr>
        </p:nvSpPr>
        <p:spPr/>
        <p:txBody>
          <a:bodyPr/>
          <a:lstStyle>
            <a:extLst/>
          </a:lstStyle>
          <a:p>
            <a:endParaRPr lang="bg-BG"/>
          </a:p>
        </p:txBody>
      </p:sp>
      <p:sp>
        <p:nvSpPr>
          <p:cNvPr id="6" name="Slide Number Placeholder 5"/>
          <p:cNvSpPr>
            <a:spLocks noGrp="1"/>
          </p:cNvSpPr>
          <p:nvPr>
            <p:ph type="sldNum" sz="quarter" idx="12"/>
          </p:nvPr>
        </p:nvSpPr>
        <p:spPr/>
        <p:txBody>
          <a:bodyPr/>
          <a:lstStyle>
            <a:extLst/>
          </a:lstStyle>
          <a:p>
            <a:fld id="{8EFFBE4A-2AF5-4441-BFBD-2F4F62E5C50D}" type="slidenum">
              <a:rPr lang="bg-BG" smtClean="0"/>
              <a:t>‹#›</a:t>
            </a:fld>
            <a:endParaRPr lang="bg-BG"/>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B961A03-FC59-4C45-B66E-7118879CDD77}" type="datetimeFigureOut">
              <a:rPr lang="bg-BG" smtClean="0"/>
              <a:t>24.7.2018 г.</a:t>
            </a:fld>
            <a:endParaRPr lang="bg-BG"/>
          </a:p>
        </p:txBody>
      </p:sp>
      <p:sp>
        <p:nvSpPr>
          <p:cNvPr id="6" name="Footer Placeholder 5"/>
          <p:cNvSpPr>
            <a:spLocks noGrp="1"/>
          </p:cNvSpPr>
          <p:nvPr>
            <p:ph type="ftr" sz="quarter" idx="11"/>
          </p:nvPr>
        </p:nvSpPr>
        <p:spPr/>
        <p:txBody>
          <a:bodyPr/>
          <a:lstStyle>
            <a:extLst/>
          </a:lstStyle>
          <a:p>
            <a:endParaRPr lang="bg-BG"/>
          </a:p>
        </p:txBody>
      </p:sp>
      <p:sp>
        <p:nvSpPr>
          <p:cNvPr id="7" name="Slide Number Placeholder 6"/>
          <p:cNvSpPr>
            <a:spLocks noGrp="1"/>
          </p:cNvSpPr>
          <p:nvPr>
            <p:ph type="sldNum" sz="quarter" idx="12"/>
          </p:nvPr>
        </p:nvSpPr>
        <p:spPr/>
        <p:txBody>
          <a:bodyPr/>
          <a:lstStyle>
            <a:extLst/>
          </a:lstStyle>
          <a:p>
            <a:fld id="{8EFFBE4A-2AF5-4441-BFBD-2F4F62E5C50D}" type="slidenum">
              <a:rPr lang="bg-BG" smtClean="0"/>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B961A03-FC59-4C45-B66E-7118879CDD77}" type="datetimeFigureOut">
              <a:rPr lang="bg-BG" smtClean="0"/>
              <a:t>24.7.2018 г.</a:t>
            </a:fld>
            <a:endParaRPr lang="bg-BG"/>
          </a:p>
        </p:txBody>
      </p:sp>
      <p:sp>
        <p:nvSpPr>
          <p:cNvPr id="8" name="Footer Placeholder 7"/>
          <p:cNvSpPr>
            <a:spLocks noGrp="1"/>
          </p:cNvSpPr>
          <p:nvPr>
            <p:ph type="ftr" sz="quarter" idx="11"/>
          </p:nvPr>
        </p:nvSpPr>
        <p:spPr/>
        <p:txBody>
          <a:bodyPr/>
          <a:lstStyle>
            <a:extLst/>
          </a:lstStyle>
          <a:p>
            <a:endParaRPr lang="bg-BG"/>
          </a:p>
        </p:txBody>
      </p:sp>
      <p:sp>
        <p:nvSpPr>
          <p:cNvPr id="9" name="Slide Number Placeholder 8"/>
          <p:cNvSpPr>
            <a:spLocks noGrp="1"/>
          </p:cNvSpPr>
          <p:nvPr>
            <p:ph type="sldNum" sz="quarter" idx="12"/>
          </p:nvPr>
        </p:nvSpPr>
        <p:spPr/>
        <p:txBody>
          <a:bodyPr/>
          <a:lstStyle>
            <a:extLst/>
          </a:lstStyle>
          <a:p>
            <a:fld id="{8EFFBE4A-2AF5-4441-BFBD-2F4F62E5C50D}" type="slidenum">
              <a:rPr lang="bg-BG" smtClean="0"/>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B961A03-FC59-4C45-B66E-7118879CDD77}" type="datetimeFigureOut">
              <a:rPr lang="bg-BG" smtClean="0"/>
              <a:t>24.7.2018 г.</a:t>
            </a:fld>
            <a:endParaRPr lang="bg-BG"/>
          </a:p>
        </p:txBody>
      </p:sp>
      <p:sp>
        <p:nvSpPr>
          <p:cNvPr id="4" name="Footer Placeholder 3"/>
          <p:cNvSpPr>
            <a:spLocks noGrp="1"/>
          </p:cNvSpPr>
          <p:nvPr>
            <p:ph type="ftr" sz="quarter" idx="11"/>
          </p:nvPr>
        </p:nvSpPr>
        <p:spPr/>
        <p:txBody>
          <a:bodyPr/>
          <a:lstStyle>
            <a:extLst/>
          </a:lstStyle>
          <a:p>
            <a:endParaRPr lang="bg-BG"/>
          </a:p>
        </p:txBody>
      </p:sp>
      <p:sp>
        <p:nvSpPr>
          <p:cNvPr id="5" name="Slide Number Placeholder 4"/>
          <p:cNvSpPr>
            <a:spLocks noGrp="1"/>
          </p:cNvSpPr>
          <p:nvPr>
            <p:ph type="sldNum" sz="quarter" idx="12"/>
          </p:nvPr>
        </p:nvSpPr>
        <p:spPr/>
        <p:txBody>
          <a:bodyPr/>
          <a:lstStyle>
            <a:extLst/>
          </a:lstStyle>
          <a:p>
            <a:fld id="{8EFFBE4A-2AF5-4441-BFBD-2F4F62E5C50D}" type="slidenum">
              <a:rPr lang="bg-BG" smtClean="0"/>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B961A03-FC59-4C45-B66E-7118879CDD77}" type="datetimeFigureOut">
              <a:rPr lang="bg-BG" smtClean="0"/>
              <a:t>24.7.2018 г.</a:t>
            </a:fld>
            <a:endParaRPr lang="bg-BG"/>
          </a:p>
        </p:txBody>
      </p:sp>
      <p:sp>
        <p:nvSpPr>
          <p:cNvPr id="3" name="Footer Placeholder 2"/>
          <p:cNvSpPr>
            <a:spLocks noGrp="1"/>
          </p:cNvSpPr>
          <p:nvPr>
            <p:ph type="ftr" sz="quarter" idx="11"/>
          </p:nvPr>
        </p:nvSpPr>
        <p:spPr/>
        <p:txBody>
          <a:bodyPr/>
          <a:lstStyle>
            <a:extLst/>
          </a:lstStyle>
          <a:p>
            <a:endParaRPr lang="bg-BG"/>
          </a:p>
        </p:txBody>
      </p:sp>
      <p:sp>
        <p:nvSpPr>
          <p:cNvPr id="4" name="Slide Number Placeholder 3"/>
          <p:cNvSpPr>
            <a:spLocks noGrp="1"/>
          </p:cNvSpPr>
          <p:nvPr>
            <p:ph type="sldNum" sz="quarter" idx="12"/>
          </p:nvPr>
        </p:nvSpPr>
        <p:spPr/>
        <p:txBody>
          <a:bodyPr/>
          <a:lstStyle>
            <a:extLst/>
          </a:lstStyle>
          <a:p>
            <a:fld id="{8EFFBE4A-2AF5-4441-BFBD-2F4F62E5C50D}" type="slidenum">
              <a:rPr lang="bg-BG" smtClean="0"/>
              <a:t>‹#›</a:t>
            </a:fld>
            <a:endParaRPr lang="bg-BG"/>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B961A03-FC59-4C45-B66E-7118879CDD77}" type="datetimeFigureOut">
              <a:rPr lang="bg-BG" smtClean="0"/>
              <a:t>24.7.2018 г.</a:t>
            </a:fld>
            <a:endParaRPr lang="bg-BG"/>
          </a:p>
        </p:txBody>
      </p:sp>
      <p:sp>
        <p:nvSpPr>
          <p:cNvPr id="6" name="Footer Placeholder 5"/>
          <p:cNvSpPr>
            <a:spLocks noGrp="1"/>
          </p:cNvSpPr>
          <p:nvPr>
            <p:ph type="ftr" sz="quarter" idx="11"/>
          </p:nvPr>
        </p:nvSpPr>
        <p:spPr/>
        <p:txBody>
          <a:bodyPr/>
          <a:lstStyle>
            <a:extLst/>
          </a:lstStyle>
          <a:p>
            <a:endParaRPr lang="bg-BG"/>
          </a:p>
        </p:txBody>
      </p:sp>
      <p:sp>
        <p:nvSpPr>
          <p:cNvPr id="7" name="Slide Number Placeholder 6"/>
          <p:cNvSpPr>
            <a:spLocks noGrp="1"/>
          </p:cNvSpPr>
          <p:nvPr>
            <p:ph type="sldNum" sz="quarter" idx="12"/>
          </p:nvPr>
        </p:nvSpPr>
        <p:spPr/>
        <p:txBody>
          <a:bodyPr/>
          <a:lstStyle>
            <a:extLst/>
          </a:lstStyle>
          <a:p>
            <a:fld id="{8EFFBE4A-2AF5-4441-BFBD-2F4F62E5C50D}" type="slidenum">
              <a:rPr lang="bg-BG" smtClean="0"/>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B961A03-FC59-4C45-B66E-7118879CDD77}" type="datetimeFigureOut">
              <a:rPr lang="bg-BG" smtClean="0"/>
              <a:t>24.7.2018 г.</a:t>
            </a:fld>
            <a:endParaRPr lang="bg-BG"/>
          </a:p>
        </p:txBody>
      </p:sp>
      <p:sp>
        <p:nvSpPr>
          <p:cNvPr id="6" name="Footer Placeholder 5"/>
          <p:cNvSpPr>
            <a:spLocks noGrp="1"/>
          </p:cNvSpPr>
          <p:nvPr>
            <p:ph type="ftr" sz="quarter" idx="11"/>
          </p:nvPr>
        </p:nvSpPr>
        <p:spPr/>
        <p:txBody>
          <a:bodyPr/>
          <a:lstStyle>
            <a:extLst/>
          </a:lstStyle>
          <a:p>
            <a:endParaRPr lang="bg-BG"/>
          </a:p>
        </p:txBody>
      </p:sp>
      <p:sp>
        <p:nvSpPr>
          <p:cNvPr id="7" name="Slide Number Placeholder 6"/>
          <p:cNvSpPr>
            <a:spLocks noGrp="1"/>
          </p:cNvSpPr>
          <p:nvPr>
            <p:ph type="sldNum" sz="quarter" idx="12"/>
          </p:nvPr>
        </p:nvSpPr>
        <p:spPr/>
        <p:txBody>
          <a:bodyPr/>
          <a:lstStyle>
            <a:extLst/>
          </a:lstStyle>
          <a:p>
            <a:fld id="{8EFFBE4A-2AF5-4441-BFBD-2F4F62E5C50D}" type="slidenum">
              <a:rPr lang="bg-BG" smtClean="0"/>
              <a:t>‹#›</a:t>
            </a:fld>
            <a:endParaRPr lang="bg-BG"/>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B961A03-FC59-4C45-B66E-7118879CDD77}" type="datetimeFigureOut">
              <a:rPr lang="bg-BG" smtClean="0"/>
              <a:t>24.7.2018 г.</a:t>
            </a:fld>
            <a:endParaRPr lang="bg-BG"/>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bg-BG"/>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EFFBE4A-2AF5-4441-BFBD-2F4F62E5C50D}" type="slidenum">
              <a:rPr lang="bg-BG" smtClean="0"/>
              <a:t>‹#›</a:t>
            </a:fld>
            <a:endParaRPr lang="bg-BG"/>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g.mlp-book.com/fulldemo/BPGsivb1Qi-888/153" TargetMode="External"/><Relationship Id="rId2" Type="http://schemas.openxmlformats.org/officeDocument/2006/relationships/hyperlink" Target="https://www.mon.bg/bg/2190" TargetMode="External"/><Relationship Id="rId1" Type="http://schemas.openxmlformats.org/officeDocument/2006/relationships/slideLayout" Target="../slideLayouts/slideLayout2.xml"/><Relationship Id="rId5" Type="http://schemas.openxmlformats.org/officeDocument/2006/relationships/hyperlink" Target="https://gramatika-bg.com/chasti-na-izrechenieto/podlog.html" TargetMode="External"/><Relationship Id="rId4" Type="http://schemas.openxmlformats.org/officeDocument/2006/relationships/hyperlink" Target="https://bg.wikipedia.org/wiki/%D0%98%D0%B7%D1%80%D0%B5%D1%87%D0%B5%D0%BD%D0%B8%D0%B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142984"/>
            <a:ext cx="7772400" cy="1637944"/>
          </a:xfrm>
        </p:spPr>
        <p:txBody>
          <a:bodyPr/>
          <a:lstStyle/>
          <a:p>
            <a:pPr algn="ctr"/>
            <a:r>
              <a:rPr lang="bg-BG" dirty="0" smtClean="0"/>
              <a:t>Изречения по състав</a:t>
            </a:r>
            <a:br>
              <a:rPr lang="bg-BG" dirty="0" smtClean="0"/>
            </a:br>
            <a:r>
              <a:rPr lang="bg-BG" sz="2800" dirty="0" smtClean="0"/>
              <a:t>(за четвърти клас)</a:t>
            </a:r>
            <a:endParaRPr lang="bg-BG" sz="2800" dirty="0"/>
          </a:p>
        </p:txBody>
      </p:sp>
      <p:sp>
        <p:nvSpPr>
          <p:cNvPr id="3" name="Subtitle 2"/>
          <p:cNvSpPr>
            <a:spLocks noGrp="1"/>
          </p:cNvSpPr>
          <p:nvPr>
            <p:ph type="subTitle" idx="1"/>
          </p:nvPr>
        </p:nvSpPr>
        <p:spPr>
          <a:xfrm>
            <a:off x="1000100" y="3886200"/>
            <a:ext cx="7286676" cy="1752600"/>
          </a:xfrm>
        </p:spPr>
        <p:txBody>
          <a:bodyPr>
            <a:normAutofit/>
          </a:bodyPr>
          <a:lstStyle/>
          <a:p>
            <a:r>
              <a:rPr lang="bg-BG" i="1" dirty="0" smtClean="0">
                <a:solidFill>
                  <a:schemeClr val="tx1"/>
                </a:solidFill>
                <a:latin typeface="Times New Roman" pitchFamily="18" charset="0"/>
                <a:cs typeface="Times New Roman" pitchFamily="18" charset="0"/>
              </a:rPr>
              <a:t>Изготвил: Галя Караджова, студент- практикант по проект „Студентски практики“</a:t>
            </a:r>
          </a:p>
          <a:p>
            <a:r>
              <a:rPr lang="ru-RU" i="1" dirty="0" smtClean="0">
                <a:solidFill>
                  <a:schemeClr val="tx1"/>
                </a:solidFill>
                <a:latin typeface="Times New Roman" pitchFamily="18" charset="0"/>
                <a:cs typeface="Times New Roman" pitchFamily="18" charset="0"/>
              </a:rPr>
              <a:t>Провери и редактира: Диляна Гаджева, ментор по проекта</a:t>
            </a:r>
          </a:p>
          <a:p>
            <a:endParaRPr lang="bg-BG"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childTnLst>
                                </p:cTn>
                              </p:par>
                            </p:childTnLst>
                          </p:cTn>
                        </p:par>
                        <p:par>
                          <p:cTn id="17" fill="hold">
                            <p:stCondLst>
                              <p:cond delay="3000"/>
                            </p:stCondLst>
                            <p:childTnLst>
                              <p:par>
                                <p:cTn id="18" presetID="10" presetClass="entr" presetSubtype="0"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208358" cy="5154626"/>
          </a:xfrm>
        </p:spPr>
        <p:txBody>
          <a:bodyPr>
            <a:normAutofit/>
          </a:bodyPr>
          <a:lstStyle/>
          <a:p>
            <a:pPr algn="ctr"/>
            <a:r>
              <a:rPr lang="bg-BG" b="1" dirty="0" smtClean="0">
                <a:solidFill>
                  <a:schemeClr val="tx1"/>
                </a:solidFill>
                <a:effectLst/>
                <a:latin typeface="+mn-lt"/>
                <a:cs typeface="Times New Roman" pitchFamily="18" charset="0"/>
              </a:rPr>
              <a:t>Сложното </a:t>
            </a:r>
            <a:r>
              <a:rPr lang="bg-BG" b="1" dirty="0" smtClean="0">
                <a:solidFill>
                  <a:schemeClr val="tx1"/>
                </a:solidFill>
                <a:effectLst/>
                <a:latin typeface="+mn-lt"/>
                <a:cs typeface="Times New Roman" pitchFamily="18" charset="0"/>
              </a:rPr>
              <a:t>изречение </a:t>
            </a:r>
            <a:r>
              <a:rPr lang="bg-BG" dirty="0" smtClean="0">
                <a:solidFill>
                  <a:schemeClr val="tx1"/>
                </a:solidFill>
                <a:effectLst/>
                <a:latin typeface="+mn-lt"/>
                <a:cs typeface="Times New Roman" pitchFamily="18" charset="0"/>
              </a:rPr>
              <a:t>се състои </a:t>
            </a:r>
            <a:r>
              <a:rPr lang="bg-BG" dirty="0" smtClean="0">
                <a:solidFill>
                  <a:schemeClr val="tx1"/>
                </a:solidFill>
                <a:effectLst/>
                <a:latin typeface="+mn-lt"/>
                <a:cs typeface="Times New Roman" pitchFamily="18" charset="0"/>
              </a:rPr>
              <a:t>от две или </a:t>
            </a:r>
            <a:r>
              <a:rPr lang="bg-BG" dirty="0" smtClean="0">
                <a:solidFill>
                  <a:schemeClr val="tx1"/>
                </a:solidFill>
                <a:effectLst/>
                <a:latin typeface="+mn-lt"/>
                <a:cs typeface="Times New Roman" pitchFamily="18" charset="0"/>
              </a:rPr>
              <a:t>повече прости изречения, </a:t>
            </a:r>
            <a:r>
              <a:rPr lang="bg-BG" dirty="0">
                <a:solidFill>
                  <a:schemeClr val="tx1"/>
                </a:solidFill>
                <a:effectLst/>
                <a:cs typeface="Times New Roman" pitchFamily="18" charset="0"/>
              </a:rPr>
              <a:t>свързани по </a:t>
            </a:r>
            <a:r>
              <a:rPr lang="bg-BG" dirty="0" smtClean="0">
                <a:solidFill>
                  <a:schemeClr val="tx1"/>
                </a:solidFill>
                <a:effectLst/>
                <a:cs typeface="Times New Roman" pitchFamily="18" charset="0"/>
              </a:rPr>
              <a:t>смисъл</a:t>
            </a:r>
            <a:r>
              <a:rPr lang="bg-BG" dirty="0" smtClean="0">
                <a:solidFill>
                  <a:schemeClr val="tx1"/>
                </a:solidFill>
                <a:effectLst/>
                <a:latin typeface="+mn-lt"/>
                <a:cs typeface="Times New Roman" pitchFamily="18" charset="0"/>
              </a:rPr>
              <a:t>.</a:t>
            </a:r>
            <a:endParaRPr lang="bg-BG" dirty="0">
              <a:solidFill>
                <a:schemeClr val="tx1"/>
              </a:solidFill>
              <a:effectLst/>
              <a:latin typeface="+mn-lt"/>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654296"/>
          </a:xfrm>
        </p:spPr>
        <p:txBody>
          <a:bodyPr>
            <a:normAutofit fontScale="90000"/>
          </a:bodyPr>
          <a:lstStyle/>
          <a:p>
            <a:pPr algn="ctr"/>
            <a:r>
              <a:rPr lang="bg-BG" dirty="0" smtClean="0">
                <a:latin typeface="Times New Roman" panose="02020603050405020304" pitchFamily="18" charset="0"/>
                <a:cs typeface="Times New Roman" panose="02020603050405020304" pitchFamily="18" charset="0"/>
              </a:rPr>
              <a:t>Да проверим </a:t>
            </a:r>
            <a:r>
              <a:rPr lang="bg-BG" dirty="0" smtClean="0">
                <a:latin typeface="Times New Roman" panose="02020603050405020304" pitchFamily="18" charset="0"/>
                <a:cs typeface="Times New Roman" panose="02020603050405020304" pitchFamily="18" charset="0"/>
              </a:rPr>
              <a:t>разбрахте </a:t>
            </a:r>
            <a:r>
              <a:rPr lang="bg-BG" dirty="0" smtClean="0">
                <a:latin typeface="Times New Roman" panose="02020603050405020304" pitchFamily="18" charset="0"/>
                <a:cs typeface="Times New Roman" panose="02020603050405020304" pitchFamily="18" charset="0"/>
              </a:rPr>
              <a:t>ли определението. От колко прости изречения се </a:t>
            </a:r>
            <a:r>
              <a:rPr lang="bg-BG" dirty="0" smtClean="0">
                <a:latin typeface="Times New Roman" panose="02020603050405020304" pitchFamily="18" charset="0"/>
                <a:cs typeface="Times New Roman" panose="02020603050405020304" pitchFamily="18" charset="0"/>
              </a:rPr>
              <a:t>състои </a:t>
            </a:r>
            <a:r>
              <a:rPr lang="bg-BG" dirty="0" smtClean="0">
                <a:latin typeface="Times New Roman" panose="02020603050405020304" pitchFamily="18" charset="0"/>
                <a:cs typeface="Times New Roman" panose="02020603050405020304" pitchFamily="18" charset="0"/>
              </a:rPr>
              <a:t>това сложно?</a:t>
            </a:r>
            <a:endParaRPr lang="bg-BG" dirty="0">
              <a:latin typeface="Times New Roman" panose="02020603050405020304" pitchFamily="18" charset="0"/>
              <a:cs typeface="Times New Roman" panose="02020603050405020304" pitchFamily="18" charset="0"/>
            </a:endParaRPr>
          </a:p>
        </p:txBody>
      </p:sp>
      <p:sp>
        <p:nvSpPr>
          <p:cNvPr id="4" name="Rectangle 3"/>
          <p:cNvSpPr/>
          <p:nvPr/>
        </p:nvSpPr>
        <p:spPr>
          <a:xfrm>
            <a:off x="1357290" y="3074915"/>
            <a:ext cx="7286676" cy="1077218"/>
          </a:xfrm>
          <a:prstGeom prst="rect">
            <a:avLst/>
          </a:prstGeom>
        </p:spPr>
        <p:txBody>
          <a:bodyPr wrap="square">
            <a:spAutoFit/>
          </a:bodyPr>
          <a:lstStyle/>
          <a:p>
            <a:r>
              <a:rPr lang="ru-RU" sz="3200" dirty="0" smtClean="0">
                <a:latin typeface="Times New Roman" pitchFamily="18" charset="0"/>
                <a:cs typeface="Times New Roman" pitchFamily="18" charset="0"/>
              </a:rPr>
              <a:t>Ръцете </a:t>
            </a:r>
            <a:r>
              <a:rPr lang="ru-RU" sz="3200" dirty="0">
                <a:latin typeface="Times New Roman" pitchFamily="18" charset="0"/>
                <a:cs typeface="Times New Roman" pitchFamily="18" charset="0"/>
              </a:rPr>
              <a:t>и краката им </a:t>
            </a:r>
            <a:r>
              <a:rPr lang="ru-RU" sz="3200" dirty="0" smtClean="0">
                <a:latin typeface="Times New Roman" pitchFamily="18" charset="0"/>
                <a:cs typeface="Times New Roman" pitchFamily="18" charset="0"/>
              </a:rPr>
              <a:t>бяха мокри, </a:t>
            </a:r>
            <a:r>
              <a:rPr lang="ru-RU" sz="3200" dirty="0">
                <a:latin typeface="Times New Roman" pitchFamily="18" charset="0"/>
                <a:cs typeface="Times New Roman" pitchFamily="18" charset="0"/>
              </a:rPr>
              <a:t>бузите </a:t>
            </a:r>
            <a:r>
              <a:rPr lang="ru-RU" sz="3200" dirty="0" smtClean="0">
                <a:latin typeface="Times New Roman" pitchFamily="18" charset="0"/>
                <a:cs typeface="Times New Roman" pitchFamily="18" charset="0"/>
              </a:rPr>
              <a:t>им </a:t>
            </a:r>
            <a:r>
              <a:rPr lang="ru-RU" sz="3200" dirty="0" err="1" smtClean="0">
                <a:latin typeface="Times New Roman" pitchFamily="18" charset="0"/>
                <a:cs typeface="Times New Roman" pitchFamily="18" charset="0"/>
              </a:rPr>
              <a:t>посиняха</a:t>
            </a:r>
            <a:r>
              <a:rPr lang="ru-RU" sz="3200"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и те се </a:t>
            </a:r>
            <a:r>
              <a:rPr lang="ru-RU" sz="3200" dirty="0" err="1" smtClean="0">
                <a:latin typeface="Times New Roman" pitchFamily="18" charset="0"/>
                <a:cs typeface="Times New Roman" pitchFamily="18" charset="0"/>
              </a:rPr>
              <a:t>прибраха</a:t>
            </a:r>
            <a:r>
              <a:rPr lang="ru-RU" sz="3200"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вкъщи</a:t>
            </a:r>
            <a:r>
              <a:rPr lang="ru-RU" sz="3200" dirty="0" smtClean="0">
                <a:latin typeface="Times New Roman" pitchFamily="18" charset="0"/>
                <a:cs typeface="Times New Roman" pitchFamily="18" charset="0"/>
              </a:rPr>
              <a:t>.   </a:t>
            </a:r>
            <a:endParaRPr lang="bg-BG" sz="3200" dirty="0">
              <a:latin typeface="Times New Roman" pitchFamily="18" charset="0"/>
              <a:cs typeface="Times New Roman" pitchFamily="18" charset="0"/>
            </a:endParaRPr>
          </a:p>
        </p:txBody>
      </p:sp>
      <p:sp>
        <p:nvSpPr>
          <p:cNvPr id="5" name="Rectangle 4"/>
          <p:cNvSpPr/>
          <p:nvPr/>
        </p:nvSpPr>
        <p:spPr>
          <a:xfrm>
            <a:off x="8215338" y="3714752"/>
            <a:ext cx="364202" cy="523220"/>
          </a:xfrm>
          <a:prstGeom prst="rect">
            <a:avLst/>
          </a:prstGeom>
        </p:spPr>
        <p:txBody>
          <a:bodyPr wrap="none">
            <a:spAutoFit/>
          </a:bodyPr>
          <a:lstStyle/>
          <a:p>
            <a:r>
              <a:rPr lang="bg-BG" sz="2800" b="1" dirty="0">
                <a:solidFill>
                  <a:srgbClr val="FF0000"/>
                </a:solidFill>
                <a:latin typeface="Times New Roman" pitchFamily="18" charset="0"/>
                <a:cs typeface="Times New Roman" pitchFamily="18" charset="0"/>
              </a:rPr>
              <a:t>3</a:t>
            </a:r>
          </a:p>
        </p:txBody>
      </p:sp>
      <p:cxnSp>
        <p:nvCxnSpPr>
          <p:cNvPr id="7" name="Straight Connector 6"/>
          <p:cNvCxnSpPr/>
          <p:nvPr/>
        </p:nvCxnSpPr>
        <p:spPr>
          <a:xfrm>
            <a:off x="1571604" y="3643314"/>
            <a:ext cx="53578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107653" y="4143380"/>
            <a:ext cx="37147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215206" y="3643314"/>
            <a:ext cx="12144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428728" y="4143380"/>
            <a:ext cx="2254002"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357290" y="4691643"/>
            <a:ext cx="6858048" cy="1077218"/>
          </a:xfrm>
          <a:prstGeom prst="rect">
            <a:avLst/>
          </a:prstGeom>
        </p:spPr>
        <p:txBody>
          <a:bodyPr wrap="square">
            <a:spAutoFit/>
          </a:bodyPr>
          <a:lstStyle/>
          <a:p>
            <a:r>
              <a:rPr lang="ru-RU" dirty="0"/>
              <a:t> </a:t>
            </a:r>
            <a:r>
              <a:rPr lang="ru-RU" sz="3200" dirty="0">
                <a:latin typeface="Times New Roman" pitchFamily="18" charset="0"/>
                <a:cs typeface="Times New Roman" pitchFamily="18" charset="0"/>
              </a:rPr>
              <a:t>До вчера щурците допяваха песента на лятото, а от снощи замлъкнаха.</a:t>
            </a:r>
            <a:endParaRPr lang="bg-BG" sz="3200" dirty="0">
              <a:latin typeface="Times New Roman" pitchFamily="18" charset="0"/>
              <a:cs typeface="Times New Roman" pitchFamily="18" charset="0"/>
            </a:endParaRPr>
          </a:p>
        </p:txBody>
      </p:sp>
      <p:cxnSp>
        <p:nvCxnSpPr>
          <p:cNvPr id="18" name="Straight Connector 17"/>
          <p:cNvCxnSpPr/>
          <p:nvPr/>
        </p:nvCxnSpPr>
        <p:spPr>
          <a:xfrm>
            <a:off x="1500166" y="5214950"/>
            <a:ext cx="6322263" cy="14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428728" y="5715016"/>
            <a:ext cx="1631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571868" y="5715016"/>
            <a:ext cx="3643338"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8215338" y="5453406"/>
            <a:ext cx="364202" cy="523220"/>
          </a:xfrm>
          <a:prstGeom prst="rect">
            <a:avLst/>
          </a:prstGeom>
        </p:spPr>
        <p:txBody>
          <a:bodyPr wrap="none">
            <a:spAutoFit/>
          </a:bodyPr>
          <a:lstStyle/>
          <a:p>
            <a:r>
              <a:rPr lang="bg-BG" sz="2800" b="1" dirty="0">
                <a:solidFill>
                  <a:srgbClr val="FF0000"/>
                </a:solidFill>
                <a:latin typeface="Times New Roman" pitchFamily="18" charset="0"/>
                <a:cs typeface="Times New Roman" pitchFamily="18" charset="0"/>
              </a:rPr>
              <a:t>2</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linds(horizont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par>
                                <p:cTn id="23" presetID="4" presetClass="entr" presetSubtype="16"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ox(in)">
                                      <p:cBhvr>
                                        <p:cTn id="25" dur="500"/>
                                        <p:tgtEl>
                                          <p:spTgt spid="12"/>
                                        </p:tgtEl>
                                      </p:cBhvr>
                                    </p:animEffect>
                                  </p:childTnLst>
                                </p:cTn>
                              </p:par>
                              <p:par>
                                <p:cTn id="26" presetID="4" presetClass="entr" presetSubtype="16"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ox(in)">
                                      <p:cBhvr>
                                        <p:cTn id="28" dur="500"/>
                                        <p:tgtEl>
                                          <p:spTgt spid="15"/>
                                        </p:tgtEl>
                                      </p:cBhvr>
                                    </p:animEffect>
                                  </p:childTnLst>
                                </p:cTn>
                              </p:par>
                              <p:par>
                                <p:cTn id="29" presetID="4" presetClass="entr" presetSubtype="16"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ox(in)">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Effect transition="in" filter="fade">
                                      <p:cBhvr>
                                        <p:cTn id="36" dur="2000"/>
                                        <p:tgtEl>
                                          <p:spTgt spid="5">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16">
                                            <p:txEl>
                                              <p:pRg st="0" end="0"/>
                                            </p:txEl>
                                          </p:spTgt>
                                        </p:tgtEl>
                                        <p:attrNameLst>
                                          <p:attrName>style.visibility</p:attrName>
                                        </p:attrNameLst>
                                      </p:cBhvr>
                                      <p:to>
                                        <p:strVal val="visible"/>
                                      </p:to>
                                    </p:set>
                                    <p:animEffect transition="in" filter="blinds(horizontal)">
                                      <p:cBhvr>
                                        <p:cTn id="41" dur="500"/>
                                        <p:tgtEl>
                                          <p:spTgt spid="16">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ox(in)">
                                      <p:cBhvr>
                                        <p:cTn id="46" dur="500"/>
                                        <p:tgtEl>
                                          <p:spTgt spid="18"/>
                                        </p:tgtEl>
                                      </p:cBhvr>
                                    </p:animEffect>
                                  </p:childTnLst>
                                </p:cTn>
                              </p:par>
                              <p:par>
                                <p:cTn id="47" presetID="4" presetClass="entr" presetSubtype="16"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box(in)">
                                      <p:cBhvr>
                                        <p:cTn id="49" dur="500"/>
                                        <p:tgtEl>
                                          <p:spTgt spid="20"/>
                                        </p:tgtEl>
                                      </p:cBhvr>
                                    </p:animEffect>
                                  </p:childTnLst>
                                </p:cTn>
                              </p:par>
                              <p:par>
                                <p:cTn id="50" presetID="4" presetClass="entr" presetSubtype="16" fill="hold"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ox(in)">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3">
                                            <p:txEl>
                                              <p:pRg st="0" end="0"/>
                                            </p:txEl>
                                          </p:spTgt>
                                        </p:tgtEl>
                                        <p:attrNameLst>
                                          <p:attrName>style.visibility</p:attrName>
                                        </p:attrNameLst>
                                      </p:cBhvr>
                                      <p:to>
                                        <p:strVal val="visible"/>
                                      </p:to>
                                    </p:set>
                                    <p:animEffect transition="in" filter="fade">
                                      <p:cBhvr>
                                        <p:cTn id="57" dur="20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Източници:</a:t>
            </a:r>
            <a:endParaRPr lang="bg-BG" dirty="0"/>
          </a:p>
        </p:txBody>
      </p:sp>
      <p:sp>
        <p:nvSpPr>
          <p:cNvPr id="3" name="Content Placeholder 2"/>
          <p:cNvSpPr>
            <a:spLocks noGrp="1"/>
          </p:cNvSpPr>
          <p:nvPr>
            <p:ph idx="1"/>
          </p:nvPr>
        </p:nvSpPr>
        <p:spPr/>
        <p:txBody>
          <a:bodyPr>
            <a:normAutofit fontScale="92500" lnSpcReduction="10000"/>
          </a:bodyPr>
          <a:lstStyle/>
          <a:p>
            <a:r>
              <a:rPr lang="ru-RU" dirty="0" err="1" smtClean="0">
                <a:solidFill>
                  <a:srgbClr val="337AB7"/>
                </a:solidFill>
                <a:hlinkClick r:id="rId2"/>
              </a:rPr>
              <a:t>Учебна</a:t>
            </a:r>
            <a:r>
              <a:rPr lang="ru-RU" dirty="0" smtClean="0">
                <a:solidFill>
                  <a:srgbClr val="337AB7"/>
                </a:solidFill>
                <a:hlinkClick r:id="rId2"/>
              </a:rPr>
              <a:t> </a:t>
            </a:r>
            <a:r>
              <a:rPr lang="ru-RU" dirty="0" err="1" smtClean="0">
                <a:solidFill>
                  <a:srgbClr val="337AB7"/>
                </a:solidFill>
                <a:hlinkClick r:id="rId2"/>
              </a:rPr>
              <a:t>програма</a:t>
            </a:r>
            <a:r>
              <a:rPr lang="ru-RU" dirty="0" smtClean="0">
                <a:solidFill>
                  <a:srgbClr val="337AB7"/>
                </a:solidFill>
                <a:hlinkClick r:id="rId2"/>
              </a:rPr>
              <a:t> по </a:t>
            </a:r>
            <a:r>
              <a:rPr lang="ru-RU" dirty="0" err="1" smtClean="0">
                <a:solidFill>
                  <a:srgbClr val="337AB7"/>
                </a:solidFill>
                <a:hlinkClick r:id="rId2"/>
              </a:rPr>
              <a:t>български</a:t>
            </a:r>
            <a:r>
              <a:rPr lang="ru-RU" dirty="0" smtClean="0">
                <a:solidFill>
                  <a:srgbClr val="337AB7"/>
                </a:solidFill>
                <a:hlinkClick r:id="rId2"/>
              </a:rPr>
              <a:t> </a:t>
            </a:r>
            <a:r>
              <a:rPr lang="ru-RU" dirty="0" err="1" smtClean="0">
                <a:solidFill>
                  <a:srgbClr val="337AB7"/>
                </a:solidFill>
                <a:hlinkClick r:id="rId2"/>
              </a:rPr>
              <a:t>език</a:t>
            </a:r>
            <a:r>
              <a:rPr lang="ru-RU" dirty="0" smtClean="0">
                <a:solidFill>
                  <a:srgbClr val="337AB7"/>
                </a:solidFill>
                <a:hlinkClick r:id="rId2"/>
              </a:rPr>
              <a:t> и литература </a:t>
            </a:r>
            <a:r>
              <a:rPr lang="ru-RU" dirty="0">
                <a:solidFill>
                  <a:srgbClr val="337AB7"/>
                </a:solidFill>
                <a:hlinkClick r:id="rId2"/>
              </a:rPr>
              <a:t>за IV </a:t>
            </a:r>
            <a:r>
              <a:rPr lang="ru-RU" dirty="0" err="1">
                <a:solidFill>
                  <a:srgbClr val="337AB7"/>
                </a:solidFill>
                <a:hlinkClick r:id="rId2"/>
              </a:rPr>
              <a:t>клас</a:t>
            </a:r>
            <a:r>
              <a:rPr lang="ru-RU" dirty="0">
                <a:solidFill>
                  <a:srgbClr val="333333"/>
                </a:solidFill>
              </a:rPr>
              <a:t>, </a:t>
            </a:r>
            <a:r>
              <a:rPr lang="ru-RU" dirty="0" err="1" smtClean="0">
                <a:solidFill>
                  <a:srgbClr val="333333"/>
                </a:solidFill>
              </a:rPr>
              <a:t>утвърдена</a:t>
            </a:r>
            <a:r>
              <a:rPr lang="ru-RU" dirty="0" smtClean="0">
                <a:solidFill>
                  <a:srgbClr val="333333"/>
                </a:solidFill>
              </a:rPr>
              <a:t> </a:t>
            </a:r>
            <a:r>
              <a:rPr lang="ru-RU" dirty="0" err="1">
                <a:solidFill>
                  <a:srgbClr val="333333"/>
                </a:solidFill>
              </a:rPr>
              <a:t>със</a:t>
            </a:r>
            <a:r>
              <a:rPr lang="ru-RU" dirty="0">
                <a:solidFill>
                  <a:srgbClr val="333333"/>
                </a:solidFill>
              </a:rPr>
              <a:t> </a:t>
            </a:r>
            <a:r>
              <a:rPr lang="ru-RU" dirty="0" err="1">
                <a:solidFill>
                  <a:srgbClr val="333333"/>
                </a:solidFill>
              </a:rPr>
              <a:t>Заповед</a:t>
            </a:r>
            <a:r>
              <a:rPr lang="ru-RU" dirty="0">
                <a:solidFill>
                  <a:srgbClr val="333333"/>
                </a:solidFill>
              </a:rPr>
              <a:t> № РД09-5778 от 22.11.2017 г. на </a:t>
            </a:r>
            <a:r>
              <a:rPr lang="ru-RU" dirty="0" err="1">
                <a:solidFill>
                  <a:srgbClr val="333333"/>
                </a:solidFill>
              </a:rPr>
              <a:t>министъра</a:t>
            </a:r>
            <a:r>
              <a:rPr lang="ru-RU" dirty="0">
                <a:solidFill>
                  <a:srgbClr val="333333"/>
                </a:solidFill>
              </a:rPr>
              <a:t> на </a:t>
            </a:r>
            <a:r>
              <a:rPr lang="ru-RU" dirty="0" err="1">
                <a:solidFill>
                  <a:srgbClr val="333333"/>
                </a:solidFill>
              </a:rPr>
              <a:t>образованието</a:t>
            </a:r>
            <a:r>
              <a:rPr lang="ru-RU" dirty="0">
                <a:solidFill>
                  <a:srgbClr val="333333"/>
                </a:solidFill>
              </a:rPr>
              <a:t> и </a:t>
            </a:r>
            <a:r>
              <a:rPr lang="ru-RU" dirty="0" err="1">
                <a:solidFill>
                  <a:srgbClr val="333333"/>
                </a:solidFill>
              </a:rPr>
              <a:t>науката</a:t>
            </a:r>
            <a:r>
              <a:rPr lang="ru-RU" dirty="0">
                <a:solidFill>
                  <a:srgbClr val="333333"/>
                </a:solidFill>
              </a:rPr>
              <a:t> </a:t>
            </a:r>
            <a:endParaRPr lang="ru-RU" dirty="0" smtClean="0">
              <a:solidFill>
                <a:srgbClr val="333333"/>
              </a:solidFill>
            </a:endParaRPr>
          </a:p>
          <a:p>
            <a:endParaRPr lang="bg-BG" dirty="0" smtClean="0">
              <a:hlinkClick r:id="rId3"/>
            </a:endParaRPr>
          </a:p>
          <a:p>
            <a:r>
              <a:rPr lang="en-US" dirty="0" smtClean="0">
                <a:hlinkClick r:id="rId3"/>
              </a:rPr>
              <a:t>http://bg.mlp-book.com</a:t>
            </a:r>
            <a:endParaRPr lang="bg-BG" dirty="0" smtClean="0"/>
          </a:p>
          <a:p>
            <a:endParaRPr lang="bg-BG" dirty="0" smtClean="0">
              <a:hlinkClick r:id="rId4"/>
            </a:endParaRPr>
          </a:p>
          <a:p>
            <a:r>
              <a:rPr lang="en-US" dirty="0" smtClean="0">
                <a:hlinkClick r:id="rId4"/>
              </a:rPr>
              <a:t>https://bg.wikipedia.org</a:t>
            </a:r>
            <a:endParaRPr lang="bg-BG" dirty="0" smtClean="0"/>
          </a:p>
          <a:p>
            <a:endParaRPr lang="bg-BG" dirty="0" smtClean="0">
              <a:hlinkClick r:id="rId5"/>
            </a:endParaRPr>
          </a:p>
          <a:p>
            <a:r>
              <a:rPr lang="en-US" dirty="0" smtClean="0">
                <a:hlinkClick r:id="rId5"/>
              </a:rPr>
              <a:t>https://gramatika-bg.com</a:t>
            </a:r>
            <a:endParaRPr lang="bg-BG" dirty="0" smtClean="0"/>
          </a:p>
          <a:p>
            <a:endParaRPr lang="bg-B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214422"/>
            <a:ext cx="7632848" cy="2928958"/>
          </a:xfrm>
        </p:spPr>
        <p:txBody>
          <a:bodyPr>
            <a:normAutofit/>
          </a:bodyPr>
          <a:lstStyle/>
          <a:p>
            <a:pPr algn="ctr"/>
            <a:r>
              <a:rPr lang="ru-RU" sz="4400" b="1" dirty="0" smtClean="0">
                <a:latin typeface="Corbel" panose="020B0503020204020204" pitchFamily="34" charset="0"/>
                <a:cs typeface="Times New Roman" pitchFamily="18" charset="0"/>
              </a:rPr>
              <a:t>Изречението</a:t>
            </a:r>
            <a:r>
              <a:rPr lang="ru-RU" sz="4400" dirty="0" smtClean="0">
                <a:latin typeface="Corbel" panose="020B0503020204020204" pitchFamily="34" charset="0"/>
                <a:cs typeface="Times New Roman" pitchFamily="18" charset="0"/>
              </a:rPr>
              <a:t> се състои от думи,</a:t>
            </a:r>
            <a:r>
              <a:rPr lang="ru-RU" sz="4400" dirty="0" smtClean="0">
                <a:solidFill>
                  <a:srgbClr val="4F271C">
                    <a:satMod val="130000"/>
                  </a:srgbClr>
                </a:solidFill>
                <a:latin typeface="Corbel" panose="020B0503020204020204" pitchFamily="34" charset="0"/>
                <a:cs typeface="Times New Roman" pitchFamily="18" charset="0"/>
              </a:rPr>
              <a:t> </a:t>
            </a:r>
            <a:r>
              <a:rPr lang="ru-RU" sz="4400" dirty="0">
                <a:solidFill>
                  <a:srgbClr val="4F271C">
                    <a:satMod val="130000"/>
                  </a:srgbClr>
                </a:solidFill>
                <a:latin typeface="Corbel" panose="020B0503020204020204" pitchFamily="34" charset="0"/>
                <a:cs typeface="Times New Roman" pitchFamily="18" charset="0"/>
              </a:rPr>
              <a:t>свързани по значение </a:t>
            </a:r>
            <a:r>
              <a:rPr lang="ru-RU" sz="4400" dirty="0" smtClean="0">
                <a:solidFill>
                  <a:srgbClr val="4F271C">
                    <a:satMod val="130000"/>
                  </a:srgbClr>
                </a:solidFill>
                <a:latin typeface="Corbel" panose="020B0503020204020204" pitchFamily="34" charset="0"/>
                <a:cs typeface="Times New Roman" pitchFamily="18" charset="0"/>
              </a:rPr>
              <a:t>и </a:t>
            </a:r>
            <a:r>
              <a:rPr lang="ru-RU" sz="4400" dirty="0" smtClean="0">
                <a:latin typeface="Corbel" panose="020B0503020204020204" pitchFamily="34" charset="0"/>
                <a:cs typeface="Times New Roman" pitchFamily="18" charset="0"/>
              </a:rPr>
              <a:t>подредени в </a:t>
            </a:r>
            <a:r>
              <a:rPr lang="ru-RU" sz="4400" dirty="0" smtClean="0">
                <a:latin typeface="Corbel" panose="020B0503020204020204" pitchFamily="34" charset="0"/>
                <a:cs typeface="Times New Roman" pitchFamily="18" charset="0"/>
              </a:rPr>
              <a:t>определен </a:t>
            </a:r>
            <a:r>
              <a:rPr lang="ru-RU" sz="4400" dirty="0" err="1" smtClean="0">
                <a:latin typeface="Corbel" panose="020B0503020204020204" pitchFamily="34" charset="0"/>
                <a:cs typeface="Times New Roman" pitchFamily="18" charset="0"/>
              </a:rPr>
              <a:t>ред</a:t>
            </a:r>
            <a:r>
              <a:rPr lang="ru-RU" sz="4400" dirty="0" smtClean="0">
                <a:latin typeface="Corbel" panose="020B0503020204020204" pitchFamily="34" charset="0"/>
                <a:cs typeface="Times New Roman" pitchFamily="18" charset="0"/>
              </a:rPr>
              <a:t> (</a:t>
            </a:r>
            <a:r>
              <a:rPr lang="ru-RU" sz="4400" dirty="0" err="1" smtClean="0">
                <a:latin typeface="Corbel" panose="020B0503020204020204" pitchFamily="34" charset="0"/>
                <a:cs typeface="Times New Roman" pitchFamily="18" charset="0"/>
              </a:rPr>
              <a:t>словоред</a:t>
            </a:r>
            <a:r>
              <a:rPr lang="ru-RU" sz="4400" dirty="0" smtClean="0">
                <a:latin typeface="Corbel" panose="020B0503020204020204" pitchFamily="34" charset="0"/>
                <a:cs typeface="Times New Roman" pitchFamily="18" charset="0"/>
              </a:rPr>
              <a:t>).</a:t>
            </a:r>
            <a:r>
              <a:rPr lang="ru-RU" sz="4400" dirty="0" smtClean="0">
                <a:latin typeface="Corbel" panose="020B0503020204020204" pitchFamily="34" charset="0"/>
                <a:cs typeface="Times New Roman" pitchFamily="18" charset="0"/>
              </a:rPr>
              <a:t> </a:t>
            </a:r>
            <a:endParaRPr lang="bg-BG" sz="4400" dirty="0">
              <a:latin typeface="Corbel" panose="020B0503020204020204" pitchFamily="34" charset="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457200"/>
            <a:ext cx="7920062" cy="5186378"/>
          </a:xfrm>
        </p:spPr>
        <p:txBody>
          <a:bodyPr>
            <a:normAutofit/>
          </a:bodyPr>
          <a:lstStyle/>
          <a:p>
            <a:pPr algn="ctr"/>
            <a:r>
              <a:rPr lang="ru-RU" dirty="0" smtClean="0"/>
              <a:t> Изречения, свързани по смисъл и подредени в определен ред, образуват текст.</a:t>
            </a:r>
            <a:endParaRPr lang="bg-BG"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500174"/>
            <a:ext cx="7641450" cy="2936938"/>
          </a:xfrm>
        </p:spPr>
        <p:txBody>
          <a:bodyPr>
            <a:noAutofit/>
          </a:bodyPr>
          <a:lstStyle/>
          <a:p>
            <a:pPr algn="ctr">
              <a:lnSpc>
                <a:spcPct val="150000"/>
              </a:lnSpc>
            </a:pPr>
            <a:r>
              <a:rPr lang="bg-BG" sz="4400" dirty="0" smtClean="0"/>
              <a:t>Подлогът и сказуемото са </a:t>
            </a:r>
            <a:r>
              <a:rPr lang="bg-BG" sz="4400" dirty="0" smtClean="0"/>
              <a:t>главните </a:t>
            </a:r>
            <a:r>
              <a:rPr lang="bg-BG" sz="4400" dirty="0" smtClean="0"/>
              <a:t>части на изречението.</a:t>
            </a:r>
            <a:endParaRPr lang="bg-BG" sz="440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457200"/>
            <a:ext cx="7848624" cy="5757882"/>
          </a:xfrm>
        </p:spPr>
        <p:txBody>
          <a:bodyPr>
            <a:normAutofit/>
          </a:bodyPr>
          <a:lstStyle/>
          <a:p>
            <a:pPr>
              <a:lnSpc>
                <a:spcPct val="150000"/>
              </a:lnSpc>
            </a:pPr>
            <a:r>
              <a:rPr lang="ru-RU" sz="3200" dirty="0" smtClean="0">
                <a:solidFill>
                  <a:schemeClr val="tx1"/>
                </a:solidFill>
                <a:latin typeface="Corbel" panose="020B0503020204020204" pitchFamily="34" charset="0"/>
                <a:cs typeface="Times New Roman" pitchFamily="18" charset="0"/>
              </a:rPr>
              <a:t>С </a:t>
            </a:r>
            <a:r>
              <a:rPr lang="ru-RU" sz="3200" b="1" i="1" dirty="0" smtClean="0">
                <a:solidFill>
                  <a:prstClr val="black"/>
                </a:solidFill>
                <a:cs typeface="Times New Roman" pitchFamily="18" charset="0"/>
              </a:rPr>
              <a:t>подлога</a:t>
            </a:r>
            <a:r>
              <a:rPr lang="ru-RU" sz="3200" dirty="0">
                <a:solidFill>
                  <a:prstClr val="black"/>
                </a:solidFill>
                <a:cs typeface="Times New Roman" pitchFamily="18" charset="0"/>
              </a:rPr>
              <a:t> </a:t>
            </a:r>
            <a:r>
              <a:rPr lang="ru-RU" sz="3200" dirty="0" smtClean="0">
                <a:solidFill>
                  <a:schemeClr val="tx1"/>
                </a:solidFill>
                <a:latin typeface="Corbel" panose="020B0503020204020204" pitchFamily="34" charset="0"/>
                <a:cs typeface="Times New Roman" pitchFamily="18" charset="0"/>
              </a:rPr>
              <a:t> се означава вършителят на действието в изречението.</a:t>
            </a:r>
            <a:br>
              <a:rPr lang="ru-RU" sz="3200" dirty="0" smtClean="0">
                <a:solidFill>
                  <a:schemeClr val="tx1"/>
                </a:solidFill>
                <a:latin typeface="Corbel" panose="020B0503020204020204" pitchFamily="34" charset="0"/>
                <a:cs typeface="Times New Roman" pitchFamily="18" charset="0"/>
              </a:rPr>
            </a:br>
            <a:r>
              <a:rPr lang="ru-RU" sz="3200" dirty="0" smtClean="0">
                <a:solidFill>
                  <a:schemeClr val="tx1"/>
                </a:solidFill>
                <a:cs typeface="Times New Roman" pitchFamily="18" charset="0"/>
              </a:rPr>
              <a:t>♦ Открива се</a:t>
            </a:r>
            <a:r>
              <a:rPr lang="ru-RU" sz="3200" dirty="0" smtClean="0">
                <a:solidFill>
                  <a:schemeClr val="tx1"/>
                </a:solidFill>
                <a:latin typeface="Corbel" panose="020B0503020204020204" pitchFamily="34" charset="0"/>
                <a:cs typeface="Times New Roman" pitchFamily="18" charset="0"/>
              </a:rPr>
              <a:t> с въпросите </a:t>
            </a:r>
            <a:r>
              <a:rPr lang="ru-RU" sz="3200" i="1" dirty="0" smtClean="0">
                <a:solidFill>
                  <a:schemeClr val="tx1"/>
                </a:solidFill>
                <a:latin typeface="Corbel" panose="020B0503020204020204" pitchFamily="34" charset="0"/>
                <a:cs typeface="Times New Roman" pitchFamily="18" charset="0"/>
              </a:rPr>
              <a:t>Кой?/Кои?</a:t>
            </a:r>
            <a:r>
              <a:rPr lang="ru-RU" sz="3200" dirty="0" smtClean="0">
                <a:solidFill>
                  <a:schemeClr val="tx1"/>
                </a:solidFill>
                <a:latin typeface="Corbel" panose="020B0503020204020204" pitchFamily="34" charset="0"/>
                <a:cs typeface="Times New Roman" pitchFamily="18" charset="0"/>
              </a:rPr>
              <a:t> (</a:t>
            </a:r>
            <a:r>
              <a:rPr lang="ru-RU" sz="3200" i="1" u="sng" dirty="0" smtClean="0">
                <a:solidFill>
                  <a:schemeClr val="tx1"/>
                </a:solidFill>
                <a:latin typeface="Corbel" panose="020B0503020204020204" pitchFamily="34" charset="0"/>
                <a:cs typeface="Times New Roman" pitchFamily="18" charset="0"/>
              </a:rPr>
              <a:t>Зари</a:t>
            </a:r>
            <a:r>
              <a:rPr lang="ru-RU" sz="3200" i="1" dirty="0" smtClean="0">
                <a:solidFill>
                  <a:schemeClr val="tx1"/>
                </a:solidFill>
                <a:latin typeface="Corbel" panose="020B0503020204020204" pitchFamily="34" charset="0"/>
                <a:cs typeface="Times New Roman" pitchFamily="18" charset="0"/>
              </a:rPr>
              <a:t> чете</a:t>
            </a:r>
            <a:r>
              <a:rPr lang="ru-RU" sz="3200" dirty="0" smtClean="0">
                <a:solidFill>
                  <a:schemeClr val="tx1"/>
                </a:solidFill>
                <a:latin typeface="Corbel" panose="020B0503020204020204" pitchFamily="34" charset="0"/>
                <a:cs typeface="Times New Roman" pitchFamily="18" charset="0"/>
              </a:rPr>
              <a:t>. Кой чете? – </a:t>
            </a:r>
            <a:r>
              <a:rPr lang="ru-RU" sz="3200" i="1" u="sng" dirty="0" smtClean="0">
                <a:solidFill>
                  <a:schemeClr val="tx1"/>
                </a:solidFill>
                <a:latin typeface="Corbel" panose="020B0503020204020204" pitchFamily="34" charset="0"/>
                <a:cs typeface="Times New Roman" pitchFamily="18" charset="0"/>
              </a:rPr>
              <a:t>Зари</a:t>
            </a:r>
            <a:r>
              <a:rPr lang="ru-RU" sz="3200" dirty="0" smtClean="0">
                <a:solidFill>
                  <a:schemeClr val="tx1"/>
                </a:solidFill>
                <a:latin typeface="Corbel" panose="020B0503020204020204" pitchFamily="34" charset="0"/>
                <a:cs typeface="Times New Roman" pitchFamily="18" charset="0"/>
              </a:rPr>
              <a:t>)</a:t>
            </a:r>
            <a:r>
              <a:rPr lang="ru-RU" sz="3200" dirty="0">
                <a:solidFill>
                  <a:schemeClr val="tx1"/>
                </a:solidFill>
                <a:latin typeface="Corbel" panose="020B0503020204020204" pitchFamily="34" charset="0"/>
                <a:cs typeface="Times New Roman" pitchFamily="18" charset="0"/>
              </a:rPr>
              <a:t>.</a:t>
            </a:r>
            <a:r>
              <a:rPr lang="ru-RU" sz="3200" dirty="0" smtClean="0">
                <a:solidFill>
                  <a:schemeClr val="tx1"/>
                </a:solidFill>
                <a:latin typeface="Corbel" panose="020B0503020204020204" pitchFamily="34" charset="0"/>
                <a:cs typeface="Times New Roman" pitchFamily="18" charset="0"/>
              </a:rPr>
              <a:t/>
            </a:r>
            <a:br>
              <a:rPr lang="ru-RU" sz="3200" dirty="0" smtClean="0">
                <a:solidFill>
                  <a:schemeClr val="tx1"/>
                </a:solidFill>
                <a:latin typeface="Corbel" panose="020B0503020204020204" pitchFamily="34" charset="0"/>
                <a:cs typeface="Times New Roman" pitchFamily="18" charset="0"/>
              </a:rPr>
            </a:br>
            <a:r>
              <a:rPr lang="ru-RU" sz="3200" dirty="0" smtClean="0">
                <a:solidFill>
                  <a:schemeClr val="tx1"/>
                </a:solidFill>
                <a:latin typeface="Corbel" panose="020B0503020204020204" pitchFamily="34" charset="0"/>
                <a:cs typeface="Times New Roman" pitchFamily="18" charset="0"/>
              </a:rPr>
              <a:t>♦ Подчертава се с една права линия ( — ).</a:t>
            </a:r>
            <a:endParaRPr lang="bg-BG" sz="3200" dirty="0">
              <a:solidFill>
                <a:schemeClr val="tx1"/>
              </a:solidFill>
              <a:latin typeface="Corbel" panose="020B0503020204020204" pitchFamily="34" charset="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620688"/>
            <a:ext cx="7498080" cy="5511816"/>
          </a:xfrm>
        </p:spPr>
        <p:txBody>
          <a:bodyPr>
            <a:normAutofit/>
          </a:bodyPr>
          <a:lstStyle/>
          <a:p>
            <a:pPr>
              <a:lnSpc>
                <a:spcPct val="150000"/>
              </a:lnSpc>
            </a:pPr>
            <a:r>
              <a:rPr lang="ru-RU" sz="3200" b="1" i="1" dirty="0" err="1" smtClean="0">
                <a:solidFill>
                  <a:schemeClr val="tx1"/>
                </a:solidFill>
                <a:effectLst/>
                <a:latin typeface="+mn-lt"/>
                <a:cs typeface="Times New Roman" pitchFamily="18" charset="0"/>
              </a:rPr>
              <a:t>Сказуемото</a:t>
            </a:r>
            <a:r>
              <a:rPr lang="ru-RU" sz="3200" b="1" i="1" dirty="0" smtClean="0">
                <a:solidFill>
                  <a:schemeClr val="tx1"/>
                </a:solidFill>
                <a:effectLst/>
                <a:latin typeface="+mn-lt"/>
                <a:cs typeface="Times New Roman" pitchFamily="18" charset="0"/>
              </a:rPr>
              <a:t> </a:t>
            </a:r>
            <a:r>
              <a:rPr lang="ru-RU" sz="3200" dirty="0" err="1" smtClean="0">
                <a:solidFill>
                  <a:schemeClr val="tx1"/>
                </a:solidFill>
                <a:effectLst/>
                <a:latin typeface="+mn-lt"/>
                <a:cs typeface="Times New Roman" pitchFamily="18" charset="0"/>
              </a:rPr>
              <a:t>означава</a:t>
            </a:r>
            <a:r>
              <a:rPr lang="ru-RU" sz="3200" dirty="0" smtClean="0">
                <a:solidFill>
                  <a:schemeClr val="tx1"/>
                </a:solidFill>
                <a:effectLst/>
                <a:latin typeface="+mn-lt"/>
                <a:cs typeface="Times New Roman" pitchFamily="18" charset="0"/>
              </a:rPr>
              <a:t> </a:t>
            </a:r>
            <a:r>
              <a:rPr lang="ru-RU" sz="3200" i="1" dirty="0" smtClean="0">
                <a:solidFill>
                  <a:schemeClr val="tx1"/>
                </a:solidFill>
                <a:effectLst/>
                <a:latin typeface="+mn-lt"/>
                <a:cs typeface="Times New Roman" pitchFamily="18" charset="0"/>
              </a:rPr>
              <a:t>действие </a:t>
            </a:r>
            <a:r>
              <a:rPr lang="ru-RU" sz="3200" dirty="0" smtClean="0">
                <a:solidFill>
                  <a:schemeClr val="tx1"/>
                </a:solidFill>
                <a:effectLst/>
                <a:latin typeface="+mn-lt"/>
                <a:cs typeface="Times New Roman" pitchFamily="18" charset="0"/>
              </a:rPr>
              <a:t>или        </a:t>
            </a:r>
            <a:r>
              <a:rPr lang="ru-RU" sz="3200" i="1" dirty="0" smtClean="0">
                <a:solidFill>
                  <a:schemeClr val="tx1"/>
                </a:solidFill>
                <a:effectLst/>
                <a:latin typeface="+mn-lt"/>
                <a:cs typeface="Times New Roman" pitchFamily="18" charset="0"/>
              </a:rPr>
              <a:t> </a:t>
            </a:r>
            <a:r>
              <a:rPr lang="ru-RU" sz="3200" i="1" dirty="0" err="1" smtClean="0">
                <a:solidFill>
                  <a:schemeClr val="tx1"/>
                </a:solidFill>
                <a:effectLst/>
                <a:latin typeface="+mn-lt"/>
                <a:cs typeface="Times New Roman" pitchFamily="18" charset="0"/>
              </a:rPr>
              <a:t>състояние</a:t>
            </a:r>
            <a:r>
              <a:rPr lang="ru-RU" sz="3200" i="1" dirty="0" smtClean="0">
                <a:solidFill>
                  <a:schemeClr val="tx1"/>
                </a:solidFill>
                <a:effectLst/>
                <a:latin typeface="+mn-lt"/>
                <a:cs typeface="Times New Roman" pitchFamily="18" charset="0"/>
              </a:rPr>
              <a:t> </a:t>
            </a:r>
            <a:r>
              <a:rPr lang="ru-RU" sz="3200" dirty="0" smtClean="0">
                <a:solidFill>
                  <a:schemeClr val="tx1"/>
                </a:solidFill>
                <a:effectLst/>
                <a:latin typeface="+mn-lt"/>
                <a:cs typeface="Times New Roman" pitchFamily="18" charset="0"/>
              </a:rPr>
              <a:t>н</a:t>
            </a:r>
            <a:r>
              <a:rPr lang="ru-RU" sz="3200" dirty="0" smtClean="0">
                <a:solidFill>
                  <a:schemeClr val="tx1"/>
                </a:solidFill>
                <a:effectLst/>
                <a:latin typeface="+mn-lt"/>
                <a:cs typeface="Times New Roman" pitchFamily="18" charset="0"/>
              </a:rPr>
              <a:t>а </a:t>
            </a:r>
            <a:r>
              <a:rPr lang="ru-RU" sz="3200" dirty="0" smtClean="0">
                <a:solidFill>
                  <a:schemeClr val="tx1"/>
                </a:solidFill>
                <a:effectLst/>
                <a:latin typeface="+mn-lt"/>
                <a:cs typeface="Times New Roman" pitchFamily="18" charset="0"/>
              </a:rPr>
              <a:t>предмета, за който се говори в изречението.</a:t>
            </a:r>
            <a:br>
              <a:rPr lang="ru-RU" sz="3200" dirty="0" smtClean="0">
                <a:solidFill>
                  <a:schemeClr val="tx1"/>
                </a:solidFill>
                <a:effectLst/>
                <a:latin typeface="+mn-lt"/>
                <a:cs typeface="Times New Roman" pitchFamily="18" charset="0"/>
              </a:rPr>
            </a:br>
            <a:r>
              <a:rPr lang="ru-RU" sz="3200" dirty="0" smtClean="0">
                <a:solidFill>
                  <a:schemeClr val="tx1"/>
                </a:solidFill>
                <a:effectLst/>
                <a:latin typeface="+mn-lt"/>
                <a:cs typeface="Times New Roman" pitchFamily="18" charset="0"/>
              </a:rPr>
              <a:t>♦ </a:t>
            </a:r>
            <a:r>
              <a:rPr lang="ru-RU" sz="3200" dirty="0" err="1" smtClean="0">
                <a:solidFill>
                  <a:schemeClr val="tx1"/>
                </a:solidFill>
                <a:effectLst/>
                <a:latin typeface="+mn-lt"/>
                <a:cs typeface="Times New Roman" pitchFamily="18" charset="0"/>
              </a:rPr>
              <a:t>Открива</a:t>
            </a:r>
            <a:r>
              <a:rPr lang="ru-RU" sz="3200" dirty="0" smtClean="0">
                <a:solidFill>
                  <a:schemeClr val="tx1"/>
                </a:solidFill>
                <a:effectLst/>
                <a:latin typeface="+mn-lt"/>
                <a:cs typeface="Times New Roman" pitchFamily="18" charset="0"/>
              </a:rPr>
              <a:t> се с </a:t>
            </a:r>
            <a:r>
              <a:rPr lang="ru-RU" sz="3200" dirty="0" err="1" smtClean="0">
                <a:solidFill>
                  <a:schemeClr val="tx1"/>
                </a:solidFill>
                <a:effectLst/>
                <a:latin typeface="+mn-lt"/>
                <a:cs typeface="Times New Roman" pitchFamily="18" charset="0"/>
              </a:rPr>
              <a:t>въпросите</a:t>
            </a:r>
            <a:r>
              <a:rPr lang="ru-RU" sz="3200" dirty="0" smtClean="0">
                <a:solidFill>
                  <a:schemeClr val="tx1"/>
                </a:solidFill>
                <a:effectLst/>
                <a:latin typeface="+mn-lt"/>
                <a:cs typeface="Times New Roman" pitchFamily="18" charset="0"/>
              </a:rPr>
              <a:t> </a:t>
            </a:r>
            <a:r>
              <a:rPr lang="ru-RU" sz="3200" i="1" dirty="0" err="1">
                <a:solidFill>
                  <a:schemeClr val="tx1"/>
                </a:solidFill>
                <a:effectLst/>
                <a:latin typeface="+mn-lt"/>
                <a:cs typeface="Times New Roman" pitchFamily="18" charset="0"/>
              </a:rPr>
              <a:t>К</a:t>
            </a:r>
            <a:r>
              <a:rPr lang="ru-RU" sz="3200" i="1" dirty="0" err="1" smtClean="0">
                <a:solidFill>
                  <a:schemeClr val="tx1"/>
                </a:solidFill>
                <a:effectLst/>
                <a:latin typeface="+mn-lt"/>
                <a:cs typeface="Times New Roman" pitchFamily="18" charset="0"/>
              </a:rPr>
              <a:t>акво</a:t>
            </a:r>
            <a:r>
              <a:rPr lang="ru-RU" sz="3200" i="1" dirty="0" smtClean="0">
                <a:solidFill>
                  <a:schemeClr val="tx1"/>
                </a:solidFill>
                <a:effectLst/>
                <a:latin typeface="+mn-lt"/>
                <a:cs typeface="Times New Roman" pitchFamily="18" charset="0"/>
              </a:rPr>
              <a:t> правя?/</a:t>
            </a:r>
            <a:r>
              <a:rPr lang="ru-RU" sz="3200" i="1" dirty="0" err="1" smtClean="0">
                <a:solidFill>
                  <a:schemeClr val="tx1"/>
                </a:solidFill>
                <a:effectLst/>
                <a:latin typeface="+mn-lt"/>
                <a:cs typeface="Times New Roman" pitchFamily="18" charset="0"/>
              </a:rPr>
              <a:t>Какво</a:t>
            </a:r>
            <a:r>
              <a:rPr lang="ru-RU" sz="3200" i="1" dirty="0" smtClean="0">
                <a:solidFill>
                  <a:schemeClr val="tx1"/>
                </a:solidFill>
                <a:effectLst/>
                <a:latin typeface="+mn-lt"/>
                <a:cs typeface="Times New Roman" pitchFamily="18" charset="0"/>
              </a:rPr>
              <a:t> </a:t>
            </a:r>
            <a:r>
              <a:rPr lang="ru-RU" sz="3200" i="1" dirty="0" err="1" smtClean="0">
                <a:solidFill>
                  <a:schemeClr val="tx1"/>
                </a:solidFill>
                <a:effectLst/>
                <a:latin typeface="+mn-lt"/>
                <a:cs typeface="Times New Roman" pitchFamily="18" charset="0"/>
              </a:rPr>
              <a:t>направих</a:t>
            </a:r>
            <a:r>
              <a:rPr lang="ru-RU" sz="3200" i="1" dirty="0" smtClean="0">
                <a:solidFill>
                  <a:schemeClr val="tx1"/>
                </a:solidFill>
                <a:effectLst/>
                <a:latin typeface="+mn-lt"/>
                <a:cs typeface="Times New Roman" pitchFamily="18" charset="0"/>
              </a:rPr>
              <a:t>? и т.н.</a:t>
            </a:r>
            <a:br>
              <a:rPr lang="ru-RU" sz="3200" i="1" dirty="0" smtClean="0">
                <a:solidFill>
                  <a:schemeClr val="tx1"/>
                </a:solidFill>
                <a:effectLst/>
                <a:latin typeface="+mn-lt"/>
                <a:cs typeface="Times New Roman" pitchFamily="18" charset="0"/>
              </a:rPr>
            </a:br>
            <a:r>
              <a:rPr lang="ru-RU" sz="3200" dirty="0" smtClean="0">
                <a:solidFill>
                  <a:schemeClr val="tx1"/>
                </a:solidFill>
                <a:effectLst/>
                <a:latin typeface="+mn-lt"/>
                <a:cs typeface="Times New Roman" pitchFamily="18" charset="0"/>
              </a:rPr>
              <a:t> </a:t>
            </a:r>
            <a:r>
              <a:rPr lang="ru-RU" sz="3200" dirty="0">
                <a:solidFill>
                  <a:schemeClr val="tx1"/>
                </a:solidFill>
                <a:effectLst/>
                <a:cs typeface="Times New Roman" pitchFamily="18" charset="0"/>
              </a:rPr>
              <a:t> </a:t>
            </a:r>
            <a:r>
              <a:rPr lang="ru-RU" sz="3200" dirty="0" smtClean="0">
                <a:solidFill>
                  <a:schemeClr val="tx1"/>
                </a:solidFill>
                <a:effectLst/>
                <a:cs typeface="Times New Roman" pitchFamily="18" charset="0"/>
              </a:rPr>
              <a:t>♦ </a:t>
            </a:r>
            <a:r>
              <a:rPr lang="ru-RU" sz="3200" dirty="0" err="1" smtClean="0">
                <a:solidFill>
                  <a:schemeClr val="tx1"/>
                </a:solidFill>
                <a:effectLst/>
                <a:latin typeface="+mn-lt"/>
                <a:cs typeface="Times New Roman" pitchFamily="18" charset="0"/>
              </a:rPr>
              <a:t>Подчертава</a:t>
            </a:r>
            <a:r>
              <a:rPr lang="ru-RU" sz="3200" dirty="0" smtClean="0">
                <a:solidFill>
                  <a:schemeClr val="tx1"/>
                </a:solidFill>
                <a:effectLst/>
                <a:latin typeface="+mn-lt"/>
                <a:cs typeface="Times New Roman" pitchFamily="18" charset="0"/>
              </a:rPr>
              <a:t> се с </a:t>
            </a:r>
            <a:r>
              <a:rPr lang="ru-RU" sz="3200" dirty="0" smtClean="0">
                <a:solidFill>
                  <a:schemeClr val="tx1"/>
                </a:solidFill>
                <a:effectLst/>
                <a:latin typeface="+mn-lt"/>
                <a:cs typeface="Times New Roman" pitchFamily="18" charset="0"/>
              </a:rPr>
              <a:t>две </a:t>
            </a:r>
            <a:r>
              <a:rPr lang="ru-RU" sz="3200" dirty="0" err="1" smtClean="0">
                <a:solidFill>
                  <a:schemeClr val="tx1"/>
                </a:solidFill>
                <a:effectLst/>
                <a:latin typeface="+mn-lt"/>
                <a:cs typeface="Times New Roman" pitchFamily="18" charset="0"/>
              </a:rPr>
              <a:t>прави</a:t>
            </a:r>
            <a:r>
              <a:rPr lang="ru-RU" sz="3200" dirty="0" smtClean="0">
                <a:solidFill>
                  <a:schemeClr val="tx1"/>
                </a:solidFill>
                <a:effectLst/>
                <a:latin typeface="+mn-lt"/>
                <a:cs typeface="Times New Roman" pitchFamily="18" charset="0"/>
              </a:rPr>
              <a:t> линии</a:t>
            </a:r>
            <a:r>
              <a:rPr lang="ru-RU" sz="3200" dirty="0" smtClean="0">
                <a:solidFill>
                  <a:schemeClr val="tx1"/>
                </a:solidFill>
                <a:effectLst/>
                <a:latin typeface="+mn-lt"/>
                <a:cs typeface="Times New Roman" pitchFamily="18" charset="0"/>
              </a:rPr>
              <a:t>  (</a:t>
            </a:r>
            <a:r>
              <a:rPr lang="ru-RU" sz="3200" i="1" dirty="0" smtClean="0">
                <a:solidFill>
                  <a:schemeClr val="tx1"/>
                </a:solidFill>
                <a:effectLst/>
                <a:latin typeface="+mn-lt"/>
                <a:cs typeface="Times New Roman" pitchFamily="18" charset="0"/>
              </a:rPr>
              <a:t>═</a:t>
            </a:r>
            <a:r>
              <a:rPr lang="ru-RU" sz="3200" dirty="0" smtClean="0">
                <a:solidFill>
                  <a:schemeClr val="tx1"/>
                </a:solidFill>
                <a:effectLst/>
                <a:latin typeface="+mn-lt"/>
                <a:cs typeface="Times New Roman" pitchFamily="18" charset="0"/>
              </a:rPr>
              <a:t>).</a:t>
            </a:r>
            <a:endParaRPr lang="bg-BG" sz="3200" dirty="0">
              <a:solidFill>
                <a:schemeClr val="tx1"/>
              </a:solidFill>
              <a:latin typeface="+mn-lt"/>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g-BG" dirty="0" smtClean="0"/>
              <a:t>Видове изречения</a:t>
            </a:r>
            <a:endParaRPr lang="bg-BG" dirty="0"/>
          </a:p>
        </p:txBody>
      </p:sp>
      <p:sp>
        <p:nvSpPr>
          <p:cNvPr id="4" name="Cloud 3"/>
          <p:cNvSpPr/>
          <p:nvPr/>
        </p:nvSpPr>
        <p:spPr>
          <a:xfrm>
            <a:off x="1000100" y="1285860"/>
            <a:ext cx="2428892" cy="100013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400" dirty="0" smtClean="0">
                <a:solidFill>
                  <a:schemeClr val="tx1"/>
                </a:solidFill>
                <a:latin typeface="Times New Roman" pitchFamily="18" charset="0"/>
                <a:cs typeface="Times New Roman" pitchFamily="18" charset="0"/>
              </a:rPr>
              <a:t>Подлог/</a:t>
            </a:r>
            <a:r>
              <a:rPr lang="bg-BG" sz="2400" dirty="0" err="1" smtClean="0">
                <a:solidFill>
                  <a:schemeClr val="tx1"/>
                </a:solidFill>
                <a:latin typeface="Times New Roman" pitchFamily="18" charset="0"/>
                <a:cs typeface="Times New Roman" pitchFamily="18" charset="0"/>
              </a:rPr>
              <a:t>зи</a:t>
            </a:r>
            <a:endParaRPr lang="bg-BG" sz="2400" dirty="0">
              <a:solidFill>
                <a:schemeClr val="tx1"/>
              </a:solidFill>
              <a:latin typeface="Times New Roman" pitchFamily="18" charset="0"/>
              <a:cs typeface="Times New Roman" pitchFamily="18" charset="0"/>
            </a:endParaRPr>
          </a:p>
        </p:txBody>
      </p:sp>
      <p:sp>
        <p:nvSpPr>
          <p:cNvPr id="5" name="Cloud 4"/>
          <p:cNvSpPr/>
          <p:nvPr/>
        </p:nvSpPr>
        <p:spPr>
          <a:xfrm>
            <a:off x="1285852" y="3500438"/>
            <a:ext cx="3143272" cy="100013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800" dirty="0" smtClean="0">
                <a:solidFill>
                  <a:schemeClr val="tx1"/>
                </a:solidFill>
                <a:latin typeface="Times New Roman" pitchFamily="18" charset="0"/>
                <a:cs typeface="Times New Roman" pitchFamily="18" charset="0"/>
              </a:rPr>
              <a:t>Просто изречение</a:t>
            </a:r>
            <a:endParaRPr lang="bg-BG" sz="2800" dirty="0">
              <a:solidFill>
                <a:schemeClr val="tx1"/>
              </a:solidFill>
              <a:latin typeface="Times New Roman" pitchFamily="18" charset="0"/>
              <a:cs typeface="Times New Roman" pitchFamily="18" charset="0"/>
            </a:endParaRPr>
          </a:p>
        </p:txBody>
      </p:sp>
      <p:sp>
        <p:nvSpPr>
          <p:cNvPr id="6" name="Cloud 5"/>
          <p:cNvSpPr/>
          <p:nvPr/>
        </p:nvSpPr>
        <p:spPr>
          <a:xfrm>
            <a:off x="5929322" y="1214422"/>
            <a:ext cx="2428892" cy="100013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400" dirty="0" smtClean="0">
                <a:solidFill>
                  <a:schemeClr val="tx1"/>
                </a:solidFill>
                <a:latin typeface="Times New Roman" pitchFamily="18" charset="0"/>
                <a:cs typeface="Times New Roman" pitchFamily="18" charset="0"/>
              </a:rPr>
              <a:t>1 сказуемо</a:t>
            </a:r>
            <a:endParaRPr lang="bg-BG" sz="2400" dirty="0">
              <a:solidFill>
                <a:schemeClr val="tx1"/>
              </a:solidFill>
              <a:latin typeface="Times New Roman" pitchFamily="18" charset="0"/>
              <a:cs typeface="Times New Roman" pitchFamily="18" charset="0"/>
            </a:endParaRPr>
          </a:p>
        </p:txBody>
      </p:sp>
      <p:sp>
        <p:nvSpPr>
          <p:cNvPr id="9" name="Plus 8"/>
          <p:cNvSpPr/>
          <p:nvPr/>
        </p:nvSpPr>
        <p:spPr>
          <a:xfrm>
            <a:off x="4714876" y="3429000"/>
            <a:ext cx="1143008" cy="121444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0" name="Plus 9"/>
          <p:cNvSpPr/>
          <p:nvPr/>
        </p:nvSpPr>
        <p:spPr>
          <a:xfrm>
            <a:off x="4214810" y="1142984"/>
            <a:ext cx="1143008" cy="121444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2" name="Cloud 11"/>
          <p:cNvSpPr/>
          <p:nvPr/>
        </p:nvSpPr>
        <p:spPr>
          <a:xfrm>
            <a:off x="6000728" y="3500438"/>
            <a:ext cx="3143272" cy="100013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800" dirty="0" smtClean="0">
                <a:solidFill>
                  <a:schemeClr val="tx1"/>
                </a:solidFill>
                <a:latin typeface="Times New Roman" pitchFamily="18" charset="0"/>
                <a:cs typeface="Times New Roman" pitchFamily="18" charset="0"/>
              </a:rPr>
              <a:t>Просто изречение</a:t>
            </a:r>
            <a:endParaRPr lang="bg-BG" sz="2800" dirty="0">
              <a:solidFill>
                <a:schemeClr val="tx1"/>
              </a:solidFill>
              <a:latin typeface="Times New Roman" pitchFamily="18" charset="0"/>
              <a:cs typeface="Times New Roman" pitchFamily="18" charset="0"/>
            </a:endParaRPr>
          </a:p>
        </p:txBody>
      </p:sp>
      <p:sp>
        <p:nvSpPr>
          <p:cNvPr id="13" name="Cloud 12"/>
          <p:cNvSpPr/>
          <p:nvPr/>
        </p:nvSpPr>
        <p:spPr>
          <a:xfrm>
            <a:off x="3357554" y="5072074"/>
            <a:ext cx="4000528" cy="100013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800" dirty="0" smtClean="0">
                <a:solidFill>
                  <a:schemeClr val="tx1"/>
                </a:solidFill>
                <a:latin typeface="Times New Roman" pitchFamily="18" charset="0"/>
                <a:cs typeface="Times New Roman" pitchFamily="18" charset="0"/>
              </a:rPr>
              <a:t>Сложно изречение</a:t>
            </a:r>
            <a:endParaRPr lang="bg-BG" sz="2800" dirty="0">
              <a:solidFill>
                <a:schemeClr val="tx1"/>
              </a:solidFill>
              <a:latin typeface="Times New Roman" pitchFamily="18" charset="0"/>
              <a:cs typeface="Times New Roman" pitchFamily="18" charset="0"/>
            </a:endParaRPr>
          </a:p>
        </p:txBody>
      </p:sp>
      <p:cxnSp>
        <p:nvCxnSpPr>
          <p:cNvPr id="15" name="Straight Arrow Connector 14"/>
          <p:cNvCxnSpPr/>
          <p:nvPr/>
        </p:nvCxnSpPr>
        <p:spPr>
          <a:xfrm rot="16200000" flipH="1">
            <a:off x="2285984" y="2357430"/>
            <a:ext cx="1214446"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1"/>
          </p:cNvCxnSpPr>
          <p:nvPr/>
        </p:nvCxnSpPr>
        <p:spPr>
          <a:xfrm rot="5400000">
            <a:off x="4678625" y="1035294"/>
            <a:ext cx="1286949" cy="3643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071802" y="4500570"/>
            <a:ext cx="1643074"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flipV="1">
            <a:off x="5429256" y="4500570"/>
            <a:ext cx="178595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20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ox(in)">
                                      <p:cBhvr>
                                        <p:cTn id="30" dur="500"/>
                                        <p:tgtEl>
                                          <p:spTgt spid="15"/>
                                        </p:tgtEl>
                                      </p:cBhvr>
                                    </p:animEffect>
                                  </p:childTnLst>
                                </p:cTn>
                              </p:par>
                              <p:par>
                                <p:cTn id="31" presetID="4" presetClass="entr" presetSubtype="16"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box(in)">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20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20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20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box(in)">
                                      <p:cBhvr>
                                        <p:cTn id="53" dur="500"/>
                                        <p:tgtEl>
                                          <p:spTgt spid="19"/>
                                        </p:tgtEl>
                                      </p:cBhvr>
                                    </p:animEffect>
                                  </p:childTnLst>
                                </p:cTn>
                              </p:par>
                              <p:par>
                                <p:cTn id="54" presetID="4" presetClass="entr" presetSubtype="16" fill="hold"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box(in)">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9" grpId="0" animBg="1"/>
      <p:bldP spid="10"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011882"/>
          </a:xfrm>
        </p:spPr>
        <p:txBody>
          <a:bodyPr>
            <a:normAutofit/>
          </a:bodyPr>
          <a:lstStyle/>
          <a:p>
            <a:pPr algn="ctr">
              <a:lnSpc>
                <a:spcPct val="150000"/>
              </a:lnSpc>
            </a:pPr>
            <a:r>
              <a:rPr lang="ru-RU" sz="3200" dirty="0" smtClean="0">
                <a:solidFill>
                  <a:srgbClr val="222222"/>
                </a:solidFill>
                <a:effectLst/>
                <a:latin typeface="+mn-lt"/>
                <a:cs typeface="Times New Roman" pitchFamily="18" charset="0"/>
              </a:rPr>
              <a:t>Изречение, изразяващо само една мисъл, съдържащо само </a:t>
            </a:r>
            <a:r>
              <a:rPr lang="ru-RU" sz="3200" dirty="0" err="1" smtClean="0">
                <a:solidFill>
                  <a:srgbClr val="222222"/>
                </a:solidFill>
                <a:effectLst/>
                <a:latin typeface="+mn-lt"/>
                <a:cs typeface="Times New Roman" pitchFamily="18" charset="0"/>
              </a:rPr>
              <a:t>едно</a:t>
            </a:r>
            <a:r>
              <a:rPr lang="ru-RU" sz="3200" dirty="0" smtClean="0">
                <a:solidFill>
                  <a:srgbClr val="222222"/>
                </a:solidFill>
                <a:effectLst/>
                <a:latin typeface="+mn-lt"/>
                <a:cs typeface="Times New Roman" pitchFamily="18" charset="0"/>
              </a:rPr>
              <a:t> </a:t>
            </a:r>
            <a:r>
              <a:rPr lang="ru-RU" sz="3200" dirty="0" smtClean="0">
                <a:solidFill>
                  <a:srgbClr val="222222"/>
                </a:solidFill>
                <a:effectLst/>
                <a:latin typeface="+mn-lt"/>
                <a:cs typeface="Times New Roman" pitchFamily="18" charset="0"/>
              </a:rPr>
              <a:t>сказуемо, </a:t>
            </a:r>
            <a:r>
              <a:rPr lang="ru-RU" sz="3200" dirty="0" smtClean="0">
                <a:solidFill>
                  <a:srgbClr val="222222"/>
                </a:solidFill>
                <a:effectLst/>
                <a:latin typeface="+mn-lt"/>
                <a:cs typeface="Times New Roman" pitchFamily="18" charset="0"/>
              </a:rPr>
              <a:t>се нарича </a:t>
            </a:r>
            <a:r>
              <a:rPr lang="ru-RU" sz="3200" b="1" dirty="0" smtClean="0">
                <a:solidFill>
                  <a:srgbClr val="222222"/>
                </a:solidFill>
                <a:effectLst/>
                <a:latin typeface="+mn-lt"/>
                <a:cs typeface="Times New Roman" pitchFamily="18" charset="0"/>
              </a:rPr>
              <a:t>просто изречение</a:t>
            </a:r>
            <a:r>
              <a:rPr lang="ru-RU" sz="3200" dirty="0" smtClean="0">
                <a:solidFill>
                  <a:srgbClr val="222222"/>
                </a:solidFill>
                <a:effectLst/>
                <a:latin typeface="+mn-lt"/>
                <a:cs typeface="Times New Roman" pitchFamily="18" charset="0"/>
              </a:rPr>
              <a:t>. </a:t>
            </a:r>
            <a:r>
              <a:rPr lang="ru-RU" sz="3200" dirty="0" smtClean="0">
                <a:solidFill>
                  <a:srgbClr val="222222"/>
                </a:solidFill>
                <a:effectLst/>
                <a:latin typeface="+mn-lt"/>
                <a:cs typeface="Times New Roman" pitchFamily="18" charset="0"/>
              </a:rPr>
              <a:t>То </a:t>
            </a:r>
            <a:r>
              <a:rPr lang="ru-RU" sz="3200" dirty="0" err="1" smtClean="0">
                <a:solidFill>
                  <a:srgbClr val="222222"/>
                </a:solidFill>
                <a:effectLst/>
                <a:latin typeface="+mn-lt"/>
                <a:cs typeface="Times New Roman" pitchFamily="18" charset="0"/>
              </a:rPr>
              <a:t>може</a:t>
            </a:r>
            <a:r>
              <a:rPr lang="ru-RU" sz="3200" dirty="0" smtClean="0">
                <a:solidFill>
                  <a:srgbClr val="222222"/>
                </a:solidFill>
                <a:effectLst/>
                <a:latin typeface="+mn-lt"/>
                <a:cs typeface="Times New Roman" pitchFamily="18" charset="0"/>
              </a:rPr>
              <a:t> да </a:t>
            </a:r>
            <a:r>
              <a:rPr lang="ru-RU" sz="3200" dirty="0" smtClean="0">
                <a:solidFill>
                  <a:srgbClr val="222222"/>
                </a:solidFill>
                <a:effectLst/>
                <a:latin typeface="+mn-lt"/>
                <a:cs typeface="Times New Roman" pitchFamily="18" charset="0"/>
              </a:rPr>
              <a:t>се </a:t>
            </a:r>
            <a:r>
              <a:rPr lang="ru-RU" sz="3200" dirty="0" err="1" smtClean="0">
                <a:solidFill>
                  <a:schemeClr val="tx1"/>
                </a:solidFill>
                <a:effectLst/>
                <a:latin typeface="+mn-lt"/>
                <a:cs typeface="Times New Roman" pitchFamily="18" charset="0"/>
              </a:rPr>
              <a:t>състои</a:t>
            </a:r>
            <a:r>
              <a:rPr lang="ru-RU" sz="3200" dirty="0" smtClean="0">
                <a:solidFill>
                  <a:schemeClr val="tx1"/>
                </a:solidFill>
                <a:effectLst/>
                <a:latin typeface="+mn-lt"/>
                <a:cs typeface="Times New Roman" pitchFamily="18" charset="0"/>
              </a:rPr>
              <a:t> </a:t>
            </a:r>
            <a:r>
              <a:rPr lang="ru-RU" sz="3200" dirty="0" smtClean="0">
                <a:solidFill>
                  <a:schemeClr val="tx1"/>
                </a:solidFill>
                <a:effectLst/>
                <a:latin typeface="+mn-lt"/>
                <a:cs typeface="Times New Roman" pitchFamily="18" charset="0"/>
              </a:rPr>
              <a:t>или само от подлог, или само от </a:t>
            </a:r>
            <a:r>
              <a:rPr lang="ru-RU" sz="3200" dirty="0" smtClean="0">
                <a:solidFill>
                  <a:schemeClr val="tx1"/>
                </a:solidFill>
                <a:effectLst/>
                <a:latin typeface="+mn-lt"/>
                <a:cs typeface="Times New Roman" pitchFamily="18" charset="0"/>
              </a:rPr>
              <a:t>сказуемо (</a:t>
            </a:r>
            <a:r>
              <a:rPr lang="ru-RU" sz="3200" dirty="0" err="1" smtClean="0">
                <a:solidFill>
                  <a:schemeClr val="tx1"/>
                </a:solidFill>
                <a:effectLst/>
                <a:latin typeface="+mn-lt"/>
                <a:cs typeface="Times New Roman" pitchFamily="18" charset="0"/>
              </a:rPr>
              <a:t>когато</a:t>
            </a:r>
            <a:r>
              <a:rPr lang="ru-RU" sz="3200" dirty="0" smtClean="0">
                <a:solidFill>
                  <a:schemeClr val="tx1"/>
                </a:solidFill>
                <a:effectLst/>
                <a:latin typeface="+mn-lt"/>
                <a:cs typeface="Times New Roman" pitchFamily="18" charset="0"/>
              </a:rPr>
              <a:t> се </a:t>
            </a:r>
            <a:r>
              <a:rPr lang="ru-RU" sz="3200" dirty="0" err="1" smtClean="0">
                <a:solidFill>
                  <a:schemeClr val="tx1"/>
                </a:solidFill>
                <a:effectLst/>
                <a:latin typeface="+mn-lt"/>
                <a:cs typeface="Times New Roman" pitchFamily="18" charset="0"/>
              </a:rPr>
              <a:t>подразбират</a:t>
            </a:r>
            <a:r>
              <a:rPr lang="ru-RU" sz="3200" dirty="0" smtClean="0">
                <a:solidFill>
                  <a:schemeClr val="tx1"/>
                </a:solidFill>
                <a:effectLst/>
                <a:latin typeface="+mn-lt"/>
                <a:cs typeface="Times New Roman" pitchFamily="18" charset="0"/>
              </a:rPr>
              <a:t> от </a:t>
            </a:r>
            <a:r>
              <a:rPr lang="ru-RU" sz="3200" dirty="0" err="1" smtClean="0">
                <a:solidFill>
                  <a:schemeClr val="tx1"/>
                </a:solidFill>
                <a:effectLst/>
                <a:latin typeface="+mn-lt"/>
                <a:cs typeface="Times New Roman" pitchFamily="18" charset="0"/>
              </a:rPr>
              <a:t>предходните</a:t>
            </a:r>
            <a:r>
              <a:rPr lang="ru-RU" sz="3200" dirty="0" smtClean="0">
                <a:solidFill>
                  <a:schemeClr val="tx1"/>
                </a:solidFill>
                <a:effectLst/>
                <a:latin typeface="+mn-lt"/>
                <a:cs typeface="Times New Roman" pitchFamily="18" charset="0"/>
              </a:rPr>
              <a:t> изречения)</a:t>
            </a:r>
            <a:r>
              <a:rPr lang="ru-RU" sz="3200" dirty="0" smtClean="0">
                <a:solidFill>
                  <a:srgbClr val="222222"/>
                </a:solidFill>
                <a:effectLst/>
                <a:latin typeface="+mn-lt"/>
                <a:cs typeface="Times New Roman" pitchFamily="18" charset="0"/>
              </a:rPr>
              <a:t>.</a:t>
            </a:r>
            <a:endParaRPr lang="bg-BG" sz="3200" dirty="0">
              <a:effectLst/>
              <a:latin typeface="+mn-lt"/>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520" y="620688"/>
            <a:ext cx="7498080" cy="1571636"/>
          </a:xfrm>
        </p:spPr>
        <p:txBody>
          <a:bodyPr>
            <a:normAutofit fontScale="90000"/>
          </a:bodyPr>
          <a:lstStyle/>
          <a:p>
            <a:pPr algn="ctr"/>
            <a:r>
              <a:rPr lang="bg-BG" dirty="0" smtClean="0">
                <a:latin typeface="Times New Roman" pitchFamily="18" charset="0"/>
                <a:cs typeface="Times New Roman" pitchFamily="18" charset="0"/>
              </a:rPr>
              <a:t>Можете ли сами да съставите прости изречения по дадените примери?</a:t>
            </a:r>
            <a:endParaRPr lang="bg-BG" dirty="0">
              <a:latin typeface="Times New Roman" pitchFamily="18" charset="0"/>
              <a:cs typeface="Times New Roman" pitchFamily="18" charset="0"/>
            </a:endParaRPr>
          </a:p>
        </p:txBody>
      </p:sp>
      <p:sp>
        <p:nvSpPr>
          <p:cNvPr id="4" name="Rectangle 3"/>
          <p:cNvSpPr/>
          <p:nvPr/>
        </p:nvSpPr>
        <p:spPr>
          <a:xfrm>
            <a:off x="1857356" y="2714620"/>
            <a:ext cx="3355204" cy="523220"/>
          </a:xfrm>
          <a:prstGeom prst="rect">
            <a:avLst/>
          </a:prstGeom>
        </p:spPr>
        <p:txBody>
          <a:bodyPr wrap="square">
            <a:spAutoFit/>
          </a:bodyPr>
          <a:lstStyle/>
          <a:p>
            <a:r>
              <a:rPr lang="bg-BG" sz="2800" dirty="0">
                <a:latin typeface="Times New Roman" pitchFamily="18" charset="0"/>
                <a:cs typeface="Times New Roman" pitchFamily="18" charset="0"/>
              </a:rPr>
              <a:t>Аз обичам.</a:t>
            </a:r>
          </a:p>
        </p:txBody>
      </p:sp>
      <p:sp>
        <p:nvSpPr>
          <p:cNvPr id="5" name="Rectangle 4"/>
          <p:cNvSpPr/>
          <p:nvPr/>
        </p:nvSpPr>
        <p:spPr>
          <a:xfrm>
            <a:off x="1857356" y="3429000"/>
            <a:ext cx="3714776" cy="523220"/>
          </a:xfrm>
          <a:prstGeom prst="rect">
            <a:avLst/>
          </a:prstGeom>
        </p:spPr>
        <p:txBody>
          <a:bodyPr wrap="square">
            <a:spAutoFit/>
          </a:bodyPr>
          <a:lstStyle/>
          <a:p>
            <a:r>
              <a:rPr lang="ru-RU" sz="2800" dirty="0">
                <a:latin typeface="Times New Roman" pitchFamily="18" charset="0"/>
                <a:cs typeface="Times New Roman" pitchFamily="18" charset="0"/>
              </a:rPr>
              <a:t>Днес ще ходя в </a:t>
            </a:r>
            <a:r>
              <a:rPr lang="ru-RU" sz="2800" dirty="0" smtClean="0">
                <a:latin typeface="Times New Roman" pitchFamily="18" charset="0"/>
                <a:cs typeface="Times New Roman" pitchFamily="18" charset="0"/>
              </a:rPr>
              <a:t>парка.</a:t>
            </a:r>
            <a:endParaRPr lang="bg-BG" sz="2800" dirty="0">
              <a:latin typeface="Times New Roman" pitchFamily="18" charset="0"/>
              <a:cs typeface="Times New Roman" pitchFamily="18" charset="0"/>
            </a:endParaRPr>
          </a:p>
        </p:txBody>
      </p:sp>
      <p:sp>
        <p:nvSpPr>
          <p:cNvPr id="6" name="Rectangle 5"/>
          <p:cNvSpPr/>
          <p:nvPr/>
        </p:nvSpPr>
        <p:spPr>
          <a:xfrm>
            <a:off x="1928794" y="4143380"/>
            <a:ext cx="5076839" cy="523220"/>
          </a:xfrm>
          <a:prstGeom prst="rect">
            <a:avLst/>
          </a:prstGeom>
        </p:spPr>
        <p:txBody>
          <a:bodyPr wrap="none">
            <a:spAutoFit/>
          </a:bodyPr>
          <a:lstStyle/>
          <a:p>
            <a:r>
              <a:rPr lang="bg-BG" sz="2800" dirty="0">
                <a:latin typeface="Times New Roman" pitchFamily="18" charset="0"/>
                <a:cs typeface="Times New Roman" pitchFamily="18" charset="0"/>
              </a:rPr>
              <a:t>Аз и мама си купихме сладолед</a:t>
            </a:r>
            <a:r>
              <a:rPr lang="bg-BG" dirty="0"/>
              <a: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800" decel="100000"/>
                                        <p:tgtEl>
                                          <p:spTgt spid="4">
                                            <p:txEl>
                                              <p:pRg st="0" end="0"/>
                                            </p:txEl>
                                          </p:spTgt>
                                        </p:tgtEl>
                                      </p:cBhvr>
                                    </p:animEffect>
                                    <p:anim calcmode="lin" valueType="num">
                                      <p:cBhvr>
                                        <p:cTn id="13"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800" decel="100000"/>
                                        <p:tgtEl>
                                          <p:spTgt spid="5">
                                            <p:txEl>
                                              <p:pRg st="0" end="0"/>
                                            </p:txEl>
                                          </p:spTgt>
                                        </p:tgtEl>
                                      </p:cBhvr>
                                    </p:animEffect>
                                    <p:anim calcmode="lin" valueType="num">
                                      <p:cBhvr>
                                        <p:cTn id="23" dur="800" decel="100000" fill="hold"/>
                                        <p:tgtEl>
                                          <p:spTgt spid="5">
                                            <p:txEl>
                                              <p:pRg st="0" end="0"/>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5">
                                            <p:txEl>
                                              <p:pRg st="0" end="0"/>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5">
                                            <p:txEl>
                                              <p:pRg st="0" end="0"/>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5">
                                            <p:txEl>
                                              <p:pRg st="0" end="0"/>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5">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800" decel="100000"/>
                                        <p:tgtEl>
                                          <p:spTgt spid="6">
                                            <p:txEl>
                                              <p:pRg st="0" end="0"/>
                                            </p:txEl>
                                          </p:spTgt>
                                        </p:tgtEl>
                                      </p:cBhvr>
                                    </p:animEffect>
                                    <p:anim calcmode="lin" valueType="num">
                                      <p:cBhvr>
                                        <p:cTn id="33" dur="800" decel="100000" fill="hold"/>
                                        <p:tgtEl>
                                          <p:spTgt spid="6">
                                            <p:txEl>
                                              <p:pRg st="0" end="0"/>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6">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138</TotalTime>
  <Words>196</Words>
  <Application>Microsoft Office PowerPoint</Application>
  <PresentationFormat>On-screen Show (4:3)</PresentationFormat>
  <Paragraphs>33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Corbel</vt:lpstr>
      <vt:lpstr>Gill Sans MT</vt:lpstr>
      <vt:lpstr>Times New Roman</vt:lpstr>
      <vt:lpstr>Verdana</vt:lpstr>
      <vt:lpstr>Wingdings 2</vt:lpstr>
      <vt:lpstr>Solstice</vt:lpstr>
      <vt:lpstr>Изречения по състав (за четвърти клас)</vt:lpstr>
      <vt:lpstr>Изречението се състои от думи, свързани по значение и подредени в определен ред (словоред). </vt:lpstr>
      <vt:lpstr> Изречения, свързани по смисъл и подредени в определен ред, образуват текст.</vt:lpstr>
      <vt:lpstr>Подлогът и сказуемото са главните части на изречението.</vt:lpstr>
      <vt:lpstr>С подлога  се означава вършителят на действието в изречението. ♦ Открива се с въпросите Кой?/Кои? (Зари чете. Кой чете? – Зари). ♦ Подчертава се с една права линия ( — ).</vt:lpstr>
      <vt:lpstr>Сказуемото означава действие или         състояние на предмета, за който се говори в изречението. ♦ Открива се с въпросите Какво правя?/Какво направих? и т.н.   ♦ Подчертава се с две прави линии  (═).</vt:lpstr>
      <vt:lpstr>Видове изречения</vt:lpstr>
      <vt:lpstr>Изречение, изразяващо само една мисъл, съдържащо само едно сказуемо, се нарича просто изречение. То може да се състои или само от подлог, или само от сказуемо (когато се подразбират от предходните изречения).</vt:lpstr>
      <vt:lpstr>Можете ли сами да съставите прости изречения по дадените примери?</vt:lpstr>
      <vt:lpstr>Сложното изречение се състои от две или повече прости изречения, свързани по смисъл.</vt:lpstr>
      <vt:lpstr>Да проверим разбрахте ли определението. От колко прости изречения се състои това сложно?</vt:lpstr>
      <vt:lpstr>Източници: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Изречения по състав</dc:title>
  <dc:creator>Galya</dc:creator>
  <cp:lastModifiedBy>WORK</cp:lastModifiedBy>
  <cp:revision>13</cp:revision>
  <dcterms:created xsi:type="dcterms:W3CDTF">2018-07-17T11:38:28Z</dcterms:created>
  <dcterms:modified xsi:type="dcterms:W3CDTF">2018-07-24T05:50:00Z</dcterms:modified>
</cp:coreProperties>
</file>