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9" r:id="rId7"/>
    <p:sldId id="270" r:id="rId8"/>
    <p:sldId id="260" r:id="rId9"/>
    <p:sldId id="264" r:id="rId10"/>
    <p:sldId id="263" r:id="rId11"/>
    <p:sldId id="271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4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38949-1BC0-4BEA-BA74-FFC0DD625EEF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7FD22-B792-4C2C-B20F-1D8F4CE08FC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7256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7FD22-B792-4C2C-B20F-1D8F4CE08FC8}" type="slidenum">
              <a:rPr lang="bg-BG" smtClean="0"/>
              <a:pPr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551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wheel spokes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3F0B7-C249-4DF4-9DE6-605D530853AC}" type="datetimeFigureOut">
              <a:rPr lang="bg-BG" smtClean="0"/>
              <a:pPr/>
              <a:t>16.7.2018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D8203-A437-4689-835E-CF266BA48F91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heel spokes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.bg/bg/2190" TargetMode="External"/><Relationship Id="rId7" Type="http://schemas.openxmlformats.org/officeDocument/2006/relationships/hyperlink" Target="http://animacii.net/animalsmenu/othersmenu02/800-------ii-53-.html" TargetMode="External"/><Relationship Id="rId2" Type="http://schemas.openxmlformats.org/officeDocument/2006/relationships/hyperlink" Target="http://znam.bg/com/action/showArticle;jsessionid=D07AFADB955EB14A141C9499309A74B8?encID=693&amp;article=65461781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kaldata.com/forums/topic/215762-&#1087;&#1088;&#1086;&#1075;&#1088;&#1072;&#1084;&#1072;-&#1089;-&#1082;&#1086;&#1103;&#1090;&#1086;-&#1076;&#1072;-&#1079;&#1072;&#1083;&#1080;&#1095;&#1072;-&#1090;&#1077;&#1082;&#1089;&#1090;-&#1086;&#1090;-gif/" TargetMode="External"/><Relationship Id="rId5" Type="http://schemas.openxmlformats.org/officeDocument/2006/relationships/hyperlink" Target="https://bg.wikipedia.org/wiki/%D0%91%D1%83%D0%BA%D0%B2%D0%B8_%D0%B8_%D0%B7%D0%B2%D1%83%D0%BA%D0%BE%D0%B2%D0%B5_%D0%B2_%D0%B1%D1%8A%D0%BB%D0%B3%D0%B0%D1%80%D1%81%D0%BA%D0%B8%D1%8F_%D0%B5%D0%B7%D0%B8%D0%BA" TargetMode="External"/><Relationship Id="rId4" Type="http://schemas.openxmlformats.org/officeDocument/2006/relationships/hyperlink" Target="https://gramatika-bg.com/gramatika-termini/ezikovi-termini/m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wiki/%D0%90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bg.wikipedia.org/wiki/%D0%A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928802"/>
            <a:ext cx="8001056" cy="1970091"/>
          </a:xfrm>
        </p:spPr>
        <p:txBody>
          <a:bodyPr>
            <a:normAutofit/>
          </a:bodyPr>
          <a:lstStyle/>
          <a:p>
            <a:r>
              <a:rPr lang="bg-BG" dirty="0" smtClean="0"/>
              <a:t>Изговор и правопис на звукове и думи в българския език</a:t>
            </a:r>
            <a:endParaRPr lang="bg-BG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14348" y="4418120"/>
            <a:ext cx="80009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Изготвил: Галя Караджова</a:t>
            </a:r>
            <a:r>
              <a:rPr lang="bg-BG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bg-BG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студент-практикант, проект „Студентски практики“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20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Провери и редактира: Диляна Гаджева, ментор по проекта</a:t>
            </a:r>
            <a:endParaRPr kumimoji="0" lang="bg-B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133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500042"/>
            <a:ext cx="764386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Меките съгласни погрешно се заместват с твърди и в наставките -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алня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илня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за съществителни от женски род: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къпалНЯ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читалНЯ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люпилНЯ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strike="sngStrike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i="1" strike="sngStrike" dirty="0" smtClean="0">
                <a:latin typeface="Times New Roman" pitchFamily="18" charset="0"/>
                <a:cs typeface="Times New Roman" pitchFamily="18" charset="0"/>
              </a:rPr>
              <a:t>люпилна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изговор е грешна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замяната на меките съгласни с твърди в окончанията за първо лице единствено число и трето лице множествено число сегашно време при някои глаголи: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мисл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 мисл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лов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 –  лов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т,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къп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къп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ход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 – ход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714876" y="4725144"/>
            <a:ext cx="937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14876" y="5805264"/>
            <a:ext cx="793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714876" y="5301208"/>
            <a:ext cx="937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14876" y="6381328"/>
            <a:ext cx="793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749575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 ÐµÐ·ÑÐ»ÑÐ°Ñ Ñ Ð¸Ð·Ð¾Ð±ÑÐ°Ð¶ÐµÐ½Ð¸Ðµ Ð·Ð° Ð°Ð½Ð¸Ð¼Ð¸ÑÐ°Ð½Ð¸ Ð¼Ð¸ÑÐºÐ¸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071810"/>
            <a:ext cx="2886075" cy="333375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71472" y="357166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Мишлето ще изяде сиренцата, на които има меки съгласни. </a:t>
            </a:r>
          </a:p>
          <a:p>
            <a:pPr algn="ctr"/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Помогнете му!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5929322" y="3000372"/>
            <a:ext cx="1571636" cy="10001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i="1" dirty="0" err="1"/>
              <a:t>н</a:t>
            </a:r>
            <a:r>
              <a:rPr lang="bg-BG" i="1" dirty="0" err="1" smtClean="0"/>
              <a:t>ьо</a:t>
            </a:r>
            <a:endParaRPr lang="bg-BG" i="1" dirty="0"/>
          </a:p>
        </p:txBody>
      </p:sp>
      <p:sp>
        <p:nvSpPr>
          <p:cNvPr id="5" name="Isosceles Triangle 4"/>
          <p:cNvSpPr/>
          <p:nvPr/>
        </p:nvSpPr>
        <p:spPr>
          <a:xfrm>
            <a:off x="1428728" y="1571612"/>
            <a:ext cx="1571636" cy="10715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i="1" dirty="0" smtClean="0"/>
              <a:t>Й</a:t>
            </a:r>
            <a:endParaRPr lang="bg-BG" i="1" dirty="0"/>
          </a:p>
        </p:txBody>
      </p:sp>
      <p:sp>
        <p:nvSpPr>
          <p:cNvPr id="6" name="Isosceles Triangle 5"/>
          <p:cNvSpPr/>
          <p:nvPr/>
        </p:nvSpPr>
        <p:spPr>
          <a:xfrm>
            <a:off x="3786182" y="5357826"/>
            <a:ext cx="1785950" cy="10001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i="1" dirty="0" smtClean="0"/>
              <a:t>Ш</a:t>
            </a:r>
            <a:endParaRPr lang="bg-BG" dirty="0"/>
          </a:p>
        </p:txBody>
      </p:sp>
      <p:sp>
        <p:nvSpPr>
          <p:cNvPr id="8" name="Isosceles Triangle 7"/>
          <p:cNvSpPr/>
          <p:nvPr/>
        </p:nvSpPr>
        <p:spPr>
          <a:xfrm>
            <a:off x="3786182" y="1357298"/>
            <a:ext cx="1357322" cy="11430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i="1" dirty="0" smtClean="0"/>
              <a:t>ЛЯ</a:t>
            </a:r>
            <a:endParaRPr lang="bg-BG" i="1" dirty="0"/>
          </a:p>
        </p:txBody>
      </p:sp>
      <p:sp>
        <p:nvSpPr>
          <p:cNvPr id="11" name="Isosceles Triangle 10"/>
          <p:cNvSpPr/>
          <p:nvPr/>
        </p:nvSpPr>
        <p:spPr>
          <a:xfrm>
            <a:off x="6858016" y="928670"/>
            <a:ext cx="1643074" cy="10715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i="1" dirty="0" smtClean="0"/>
              <a:t>Ч</a:t>
            </a:r>
            <a:endParaRPr lang="bg-BG" i="1" dirty="0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1678761" y="3178967"/>
            <a:ext cx="157163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</p:cNvCxnSpPr>
          <p:nvPr/>
        </p:nvCxnSpPr>
        <p:spPr>
          <a:xfrm rot="5400000">
            <a:off x="2803911" y="2411010"/>
            <a:ext cx="1571636" cy="17502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3143240" y="3786190"/>
            <a:ext cx="292895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Isosceles Triangle 20"/>
          <p:cNvSpPr/>
          <p:nvPr/>
        </p:nvSpPr>
        <p:spPr>
          <a:xfrm>
            <a:off x="6786578" y="4214818"/>
            <a:ext cx="1785950" cy="10001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i="1" dirty="0" smtClean="0"/>
              <a:t>Ж</a:t>
            </a:r>
            <a:endParaRPr lang="bg-BG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 ÐµÐ·ÑÐ»ÑÐ°Ñ Ñ Ð¸Ð·Ð¾Ð±ÑÐ°Ð¶ÐµÐ½Ð¸Ðµ Ð·Ð° Ð°Ð½Ð¸Ð¼Ð¸ÑÐ°Ð½Ð¸ Ð¼Ð¸ÑÐºÐ¸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571744"/>
            <a:ext cx="2590800" cy="3333750"/>
          </a:xfrm>
          <a:prstGeom prst="rect">
            <a:avLst/>
          </a:prstGeom>
          <a:noFill/>
        </p:spPr>
      </p:pic>
      <p:sp>
        <p:nvSpPr>
          <p:cNvPr id="3" name="Cloud Callout 2"/>
          <p:cNvSpPr/>
          <p:nvPr/>
        </p:nvSpPr>
        <p:spPr>
          <a:xfrm>
            <a:off x="3571868" y="500042"/>
            <a:ext cx="4857784" cy="250033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Вече знаете и можете да различавате твърдите и меки съгласни звукове.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555972"/>
            <a:ext cx="803240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hlinkClick r:id="rId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hlinkClick r:id="rId2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текста: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37AB7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Учебна програма по български език и литература </a:t>
            </a:r>
            <a:r>
              <a:rPr lang="ru-RU" dirty="0">
                <a:solidFill>
                  <a:srgbClr val="337AB7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за IV клас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утвърдена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със Заповед № РД09-5778 от 22.11.2017 г. на министъра на образованието и науката</a:t>
            </a:r>
            <a:endParaRPr lang="en-US" dirty="0" smtClean="0">
              <a:latin typeface="Times New Roman" pitchFamily="18" charset="0"/>
              <a:ea typeface="Calibri" pitchFamily="34" charset="0"/>
              <a:cs typeface="Times New Roman" pitchFamily="18" charset="0"/>
              <a:hlinkClick r:id="rId2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http://znam.bg</a:t>
            </a:r>
            <a:endParaRPr kumimoji="0" lang="bg-BG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https://gramatika-bg.com</a:t>
            </a:r>
            <a:endParaRPr kumimoji="0" lang="bg-BG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https://bg.wikipedia.org</a:t>
            </a:r>
            <a:endParaRPr kumimoji="0" lang="bg-BG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За изображенията:</a:t>
            </a: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https://www.kaldata.com/forums</a:t>
            </a:r>
            <a:endParaRPr kumimoji="0" lang="bg-BG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http://animacii.net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bg-BG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662862" y="478699"/>
            <a:ext cx="17067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Източници:</a:t>
            </a:r>
            <a:endParaRPr kumimoji="0" lang="bg-B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Galya\Desktop\anime2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500305"/>
            <a:ext cx="4000528" cy="4103105"/>
          </a:xfrm>
          <a:prstGeom prst="rect">
            <a:avLst/>
          </a:prstGeom>
          <a:noFill/>
        </p:spPr>
      </p:pic>
      <p:sp>
        <p:nvSpPr>
          <p:cNvPr id="4" name="Oval Callout 3"/>
          <p:cNvSpPr/>
          <p:nvPr/>
        </p:nvSpPr>
        <p:spPr>
          <a:xfrm>
            <a:off x="3428992" y="357166"/>
            <a:ext cx="4286280" cy="2571768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Някой може ли да ми помогне да различа меките от твърдите съгласни?</a:t>
            </a:r>
            <a:endParaRPr lang="bg-BG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480"/>
            <a:ext cx="8686800" cy="838200"/>
          </a:xfrm>
        </p:spPr>
        <p:txBody>
          <a:bodyPr/>
          <a:lstStyle/>
          <a:p>
            <a:pPr algn="ctr"/>
            <a:r>
              <a:rPr lang="bg-BG" dirty="0" smtClean="0"/>
              <a:t>твърди и меки Съгласни звукове</a:t>
            </a:r>
            <a:endParaRPr lang="bg-B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4282" y="1785926"/>
            <a:ext cx="8686800" cy="300039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2910" y="1571612"/>
            <a:ext cx="79296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Съгласният звук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винаги мек.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Съгласните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ж, ч, ш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 винаги твърди, т.е. нямат меко съответствие (след тях не се пишат буквите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Всички останали съгласни звукове могат да бъдат твърди или меки. Твърдите и меките съгласни се записват с една и съща буква. Ако съгласният е мек, след него се пише буква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04842"/>
            <a:ext cx="83918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Буквата ю</a:t>
            </a:r>
          </a:p>
          <a:p>
            <a:pPr algn="ctr"/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Мекия съгласен звук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гласния звук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след него записваме с буква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ли, ка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 (в началото на думата и след буква на глас</a:t>
            </a:r>
            <a:r>
              <a:rPr lang="bg-BG" sz="2800" dirty="0" err="1" smtClean="0"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звук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Мекост на съгласен звук и звук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след него отбелязваме с буква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 (след буква на съгласен звук).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04842"/>
            <a:ext cx="83918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Буквата я</a:t>
            </a:r>
          </a:p>
          <a:p>
            <a:pPr algn="ctr"/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Мекия съгласен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звук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гласния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звук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след него записваме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буква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года, Ма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(в началото на думата и след буква на гласен звук).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Мекост на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съгласен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звук и звук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след него отбелязваме с буква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 (след буква на съгласен звук, който е мек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00271707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04842"/>
            <a:ext cx="849694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Буквата ь</a:t>
            </a:r>
          </a:p>
          <a:p>
            <a:pPr algn="ctr"/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Буквата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е единствената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българския език, която няма звукова стойност – тя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обозначава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мекост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предходния съгласен звук.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След нея винаги се пише буквата на гласния звук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Затова винаги след буква на съгласен звук пишем «ьо», а след буква на съгласен и в началото на думата – «йо».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970403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alya\Desktop\6513978x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43314"/>
            <a:ext cx="3176592" cy="3000380"/>
          </a:xfrm>
          <a:prstGeom prst="rect">
            <a:avLst/>
          </a:prstGeom>
          <a:noFill/>
        </p:spPr>
      </p:pic>
      <p:sp>
        <p:nvSpPr>
          <p:cNvPr id="4" name="Cloud Callout 3"/>
          <p:cNvSpPr/>
          <p:nvPr/>
        </p:nvSpPr>
        <p:spPr>
          <a:xfrm>
            <a:off x="1643042" y="214290"/>
            <a:ext cx="6929486" cy="4143404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Буквата </a:t>
            </a:r>
            <a:r>
              <a:rPr lang="ru-RU" sz="2000" b="1" i="1" dirty="0" smtClean="0">
                <a:solidFill>
                  <a:srgbClr val="0B0080"/>
                </a:solidFill>
                <a:latin typeface="Times New Roman" pitchFamily="18" charset="0"/>
                <a:cs typeface="Times New Roman" pitchFamily="18" charset="0"/>
                <a:hlinkClick r:id="rId3" tooltip="А"/>
              </a:rPr>
              <a:t>а</a:t>
            </a:r>
            <a:r>
              <a:rPr lang="ru-RU" sz="20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 в някои случаи се чете [ъ</a:t>
            </a:r>
            <a:r>
              <a:rPr lang="ru-RU" sz="20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, а буквата </a:t>
            </a:r>
            <a:r>
              <a:rPr lang="ru-RU" sz="2000" b="1" i="1" dirty="0" smtClean="0">
                <a:solidFill>
                  <a:srgbClr val="0B0080"/>
                </a:solidFill>
                <a:latin typeface="Times New Roman" pitchFamily="18" charset="0"/>
                <a:cs typeface="Times New Roman" pitchFamily="18" charset="0"/>
                <a:hlinkClick r:id="rId4" tooltip="Я"/>
              </a:rPr>
              <a:t>я</a:t>
            </a:r>
            <a:r>
              <a:rPr lang="ru-RU" sz="20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 – като </a:t>
            </a:r>
            <a:r>
              <a:rPr lang="ru-RU" sz="20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йъ</a:t>
            </a:r>
            <a:r>
              <a:rPr lang="ru-RU" sz="20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Това се случва </a:t>
            </a:r>
            <a:r>
              <a:rPr lang="ru-RU" sz="20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в членувани форми от м.р. ед.ч</a:t>
            </a:r>
            <a:r>
              <a:rPr lang="ru-RU" sz="20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и в глаголни окончания, когато ударението пада върху сричката.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500042"/>
            <a:ext cx="81439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Меките съгласни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се срещат само пред гласните а, ъ, о, у: </a:t>
            </a:r>
          </a:p>
          <a:p>
            <a:pPr algn="ctr">
              <a:lnSpc>
                <a:spcPct val="150000"/>
              </a:lnSpc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дърварят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дървар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дървари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спя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спим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мисля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мислиш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Грешки при изговора и правописа на меките съгласни се наблюдават в членуваните форми на съществителните от мъжки род, които завършват на -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или -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яр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[-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'ар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] и означават лица: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учите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учитела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учите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учителът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градина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градинара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градина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градинарът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лея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леяра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bg-BG" sz="2400" i="1" dirty="0" err="1" smtClean="0">
                <a:latin typeface="Times New Roman" pitchFamily="18" charset="0"/>
                <a:cs typeface="Times New Roman" pitchFamily="18" charset="0"/>
              </a:rPr>
              <a:t>лея</a:t>
            </a:r>
            <a:r>
              <a:rPr lang="bg-BG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РЯ</a:t>
            </a:r>
            <a:r>
              <a:rPr lang="bg-BG" sz="2400" i="1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bg-BG" sz="2400" i="1" dirty="0" err="1" smtClean="0">
                <a:latin typeface="Times New Roman" pitchFamily="18" charset="0"/>
                <a:cs typeface="Times New Roman" pitchFamily="18" charset="0"/>
              </a:rPr>
              <a:t>леярът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714876" y="4725144"/>
            <a:ext cx="12858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643438" y="4149080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43438" y="5301208"/>
            <a:ext cx="1500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3438" y="5805264"/>
            <a:ext cx="1500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19872" y="6358307"/>
            <a:ext cx="8652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41780" y="6350483"/>
            <a:ext cx="8652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196752"/>
            <a:ext cx="7643866" cy="21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сравни със съществителни имена, които не са названия на лица: </a:t>
            </a:r>
          </a:p>
          <a:p>
            <a:pPr algn="ctr">
              <a:lnSpc>
                <a:spcPct val="200000"/>
              </a:lnSpc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пазар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пазара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пазарът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буквар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буквара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букварът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</TotalTime>
  <Words>273</Words>
  <Application>Microsoft Office PowerPoint</Application>
  <PresentationFormat>On-screen Show (4:3)</PresentationFormat>
  <Paragraphs>58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Trek</vt:lpstr>
      <vt:lpstr>Office Theme</vt:lpstr>
      <vt:lpstr>Изговор и правопис на звукове и думи в българския език</vt:lpstr>
      <vt:lpstr>PowerPoint Presentation</vt:lpstr>
      <vt:lpstr>твърди и меки Съгласни звукове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Galya</dc:creator>
  <cp:lastModifiedBy>Диляна Гаджева</cp:lastModifiedBy>
  <cp:revision>54</cp:revision>
  <dcterms:created xsi:type="dcterms:W3CDTF">2018-07-10T14:56:01Z</dcterms:created>
  <dcterms:modified xsi:type="dcterms:W3CDTF">2018-07-16T03:06:52Z</dcterms:modified>
</cp:coreProperties>
</file>