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6" r:id="rId8"/>
    <p:sldId id="267" r:id="rId9"/>
    <p:sldId id="260" r:id="rId10"/>
    <p:sldId id="261" r:id="rId11"/>
    <p:sldId id="263" r:id="rId12"/>
    <p:sldId id="265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B86DA6-F633-448C-B854-071FD48558DD}" type="datetimeFigureOut">
              <a:rPr lang="bg-BG" smtClean="0"/>
              <a:t>16.7.2018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EBFA3C-E698-466E-B178-CC76312C1C00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pin/551479916863210939/" TargetMode="External"/><Relationship Id="rId2" Type="http://schemas.openxmlformats.org/officeDocument/2006/relationships/hyperlink" Target="http://karavelovci.dir.bg/_wm/news/news.php?nid=151151&amp;df=533439&amp;dflid=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n.bg/bg/199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500042"/>
            <a:ext cx="6172200" cy="1894362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Гласните  и съгласните звукове в българския език</a:t>
            </a:r>
            <a:endParaRPr lang="bg-B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1670" y="4857760"/>
            <a:ext cx="6858016" cy="1371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Изготвил: Илияна Иванова – студент-практикант по проект „Студентски практики“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Правописни правила</a:t>
            </a:r>
            <a:endParaRPr lang="bg-BG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2000240"/>
            <a:ext cx="74295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Правописа на съгласните звукове проверяваме, като променим думата така, че след съгласния да има гласен звук. Тогава съгласният се чува ясно.</a:t>
            </a:r>
          </a:p>
          <a:p>
            <a:pPr algn="ctr"/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        ори</a:t>
            </a:r>
            <a:r>
              <a:rPr lang="ru-RU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 – ори</a:t>
            </a:r>
            <a:r>
              <a:rPr lang="ru-RU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</a:p>
          <a:p>
            <a:pPr algn="ctr"/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  зъ</a:t>
            </a:r>
            <a:r>
              <a:rPr lang="ru-RU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 – зъ</a:t>
            </a:r>
            <a:r>
              <a:rPr lang="ru-RU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       </a:t>
            </a:r>
          </a:p>
          <a:p>
            <a:pPr algn="ctr"/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че – ку</a:t>
            </a:r>
            <a:r>
              <a:rPr lang="ru-RU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бове</a:t>
            </a:r>
            <a:endParaRPr lang="ru-RU" sz="2800" b="0" i="0" dirty="0">
              <a:solidFill>
                <a:srgbClr val="2040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08" y="1124744"/>
            <a:ext cx="6437540" cy="432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Буквата 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ь</a:t>
            </a:r>
            <a:r>
              <a:rPr lang="ru-RU" sz="2400" b="1" dirty="0" smtClean="0">
                <a:solidFill>
                  <a:schemeClr val="tx1"/>
                </a:solidFill>
              </a:rPr>
              <a:t> </a:t>
            </a:r>
            <a:r>
              <a:rPr lang="ru-RU" sz="2400" dirty="0" smtClean="0">
                <a:solidFill>
                  <a:schemeClr val="tx1"/>
                </a:solidFill>
              </a:rPr>
              <a:t>се пише винаги след буква на съгласен звук.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Буквата 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щ</a:t>
            </a:r>
            <a:r>
              <a:rPr lang="ru-RU" sz="2400" dirty="0" smtClean="0">
                <a:solidFill>
                  <a:schemeClr val="tx1"/>
                </a:solidFill>
              </a:rPr>
              <a:t> е знак за два звука – </a:t>
            </a:r>
            <a:r>
              <a:rPr lang="ru-RU" sz="2400" dirty="0" smtClean="0">
                <a:solidFill>
                  <a:srgbClr val="0070C0"/>
                </a:solidFill>
              </a:rPr>
              <a:t>ш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ru-RU" sz="2400" dirty="0" smtClean="0">
                <a:solidFill>
                  <a:srgbClr val="0070C0"/>
                </a:solidFill>
              </a:rPr>
              <a:t>т</a:t>
            </a:r>
            <a:r>
              <a:rPr lang="ru-RU" sz="2400" dirty="0" smtClean="0">
                <a:solidFill>
                  <a:schemeClr val="tx1"/>
                </a:solidFill>
              </a:rPr>
              <a:t>.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b="1" dirty="0" smtClean="0">
                <a:solidFill>
                  <a:schemeClr val="tx1"/>
                </a:solidFill>
              </a:rPr>
              <a:t>буква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ю</a:t>
            </a:r>
            <a:r>
              <a:rPr lang="ru-RU" sz="2400" dirty="0" smtClean="0">
                <a:solidFill>
                  <a:schemeClr val="tx1"/>
                </a:solidFill>
              </a:rPr>
              <a:t> се пишат думи като юнак, каюта, дюли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</a:rPr>
              <a:t> буква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се пишат думи като ясен, пояс, лято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bg-BG" sz="2400" dirty="0"/>
          </a:p>
        </p:txBody>
      </p:sp>
      <p:pic>
        <p:nvPicPr>
          <p:cNvPr id="3074" name="Picture 2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1809750" cy="25336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33265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Внимавайте при писане на тези букви: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785794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570830" y="3072526"/>
            <a:ext cx="721523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http://karavelovci.dir.bg</a:t>
            </a:r>
            <a:endParaRPr lang="bg-BG" sz="2000" dirty="0" smtClean="0"/>
          </a:p>
          <a:p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570830" y="3823361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https://www.pinterest.com</a:t>
            </a:r>
            <a:r>
              <a:rPr lang="bg-BG" sz="2000" dirty="0" smtClean="0"/>
              <a:t> </a:t>
            </a:r>
            <a:endParaRPr lang="bg-BG" sz="2000" dirty="0"/>
          </a:p>
        </p:txBody>
      </p:sp>
      <p:sp>
        <p:nvSpPr>
          <p:cNvPr id="9" name="Rectangle 8"/>
          <p:cNvSpPr/>
          <p:nvPr/>
        </p:nvSpPr>
        <p:spPr>
          <a:xfrm>
            <a:off x="2357422" y="857232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b="1" dirty="0">
                <a:cs typeface="Times New Roman" pitchFamily="18" charset="0"/>
              </a:rPr>
              <a:t>Източници: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472" y="1802215"/>
            <a:ext cx="7215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337AB7"/>
                </a:solidFill>
                <a:cs typeface="Times New Roman" panose="02020603050405020304" pitchFamily="18" charset="0"/>
                <a:hlinkClick r:id="rId4"/>
              </a:rPr>
              <a:t>Учебна програма по български език и литература за </a:t>
            </a:r>
            <a:r>
              <a:rPr lang="ru-RU" sz="2000" dirty="0">
                <a:solidFill>
                  <a:srgbClr val="337AB7"/>
                </a:solidFill>
                <a:cs typeface="Times New Roman" panose="02020603050405020304" pitchFamily="18" charset="0"/>
                <a:hlinkClick r:id="rId4"/>
              </a:rPr>
              <a:t>II клас в сила от учебната 2017/2018 година</a:t>
            </a:r>
            <a:r>
              <a:rPr lang="ru-RU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333333"/>
                </a:solidFill>
                <a:cs typeface="Times New Roman" panose="02020603050405020304" pitchFamily="18" charset="0"/>
              </a:rPr>
              <a:t>утвърдена </a:t>
            </a:r>
            <a:r>
              <a:rPr lang="ru-RU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със Заповед </a:t>
            </a:r>
            <a:r>
              <a:rPr lang="ru-RU" sz="2000" dirty="0" smtClean="0">
                <a:solidFill>
                  <a:srgbClr val="333333"/>
                </a:solidFill>
                <a:cs typeface="Times New Roman" panose="02020603050405020304" pitchFamily="18" charset="0"/>
              </a:rPr>
              <a:t>на МОН № </a:t>
            </a:r>
            <a:r>
              <a:rPr lang="ru-RU" sz="2000" dirty="0">
                <a:solidFill>
                  <a:srgbClr val="333333"/>
                </a:solidFill>
                <a:cs typeface="Times New Roman" panose="02020603050405020304" pitchFamily="18" charset="0"/>
              </a:rPr>
              <a:t>РД09-300 от 17.03.2016 г.</a:t>
            </a:r>
            <a:endParaRPr lang="bg-BG" sz="20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Видове  гласни звукове</a:t>
            </a:r>
            <a:endParaRPr lang="bg-BG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0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Гласните звукове са </a:t>
            </a:r>
            <a:r>
              <a:rPr lang="ru-RU" sz="36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широки и тесни</a:t>
            </a:r>
            <a:r>
              <a:rPr lang="ru-RU" sz="3600" b="0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0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Широките гласни се изговарят с широк отвор на устата, а тесните – с тесен отвор.</a:t>
            </a:r>
          </a:p>
          <a:p>
            <a:r>
              <a:rPr lang="ru-RU" sz="3600" b="0" i="0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Образуват се двойки гласни:</a:t>
            </a:r>
            <a:r>
              <a:rPr lang="ru-RU" sz="3600" b="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– ъ;       о – у; е – и.</a:t>
            </a:r>
            <a:endParaRPr lang="ru-RU" sz="3600" b="0" i="0" dirty="0">
              <a:solidFill>
                <a:srgbClr val="2040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Ð ÐµÐ·ÑÐ»ÑÐ°Ñ Ñ Ð¸Ð·Ð¾Ð±ÑÐ°Ð¶ÐµÐ½Ð¸Ðµ Ð·Ð° ÑÐ¾Ð¼ Ð¸ Ð´Ð¶Ðµ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7715250" cy="4333875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1643042" y="285728"/>
            <a:ext cx="2928958" cy="1500198"/>
          </a:xfrm>
          <a:prstGeom prst="cloudCallout">
            <a:avLst>
              <a:gd name="adj1" fmla="val 52652"/>
              <a:gd name="adj2" fmla="val 144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О-О-О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357950" y="1357298"/>
            <a:ext cx="2143140" cy="1857388"/>
          </a:xfrm>
          <a:prstGeom prst="cloudCallout">
            <a:avLst>
              <a:gd name="adj1" fmla="val -40525"/>
              <a:gd name="adj2" fmla="val 70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Е-Е</a:t>
            </a:r>
            <a:endParaRPr lang="bg-B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9124" y="214290"/>
            <a:ext cx="4651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Широки гласни звукове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0"/>
            <a:ext cx="5753088" cy="1143000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Тесни гласни звукове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Ð ÐµÐ·ÑÐ»ÑÐ°Ñ Ñ Ð¸Ð·Ð¾Ð±ÑÐ°Ð¶ÐµÐ½Ð¸Ðµ Ð·Ð° ÑÐ¾Ð¼ Ð¸ Ð´Ð¶Ðµ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6643734" cy="4714908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428596" y="357166"/>
            <a:ext cx="2286016" cy="2071702"/>
          </a:xfrm>
          <a:prstGeom prst="cloudCallout">
            <a:avLst>
              <a:gd name="adj1" fmla="val 78484"/>
              <a:gd name="adj2" fmla="val 114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У-У-У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Правописни правила</a:t>
            </a:r>
            <a:endParaRPr lang="bg-B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7572428" cy="3143272"/>
          </a:xfrm>
        </p:spPr>
        <p:txBody>
          <a:bodyPr/>
          <a:lstStyle/>
          <a:p>
            <a:pPr algn="ctr">
              <a:buNone/>
            </a:pPr>
            <a:r>
              <a:rPr lang="bg-BG" dirty="0" smtClean="0">
                <a:solidFill>
                  <a:srgbClr val="204063"/>
                </a:solidFill>
                <a:latin typeface="Comic Sans MS"/>
              </a:rPr>
              <a:t>Буквата на г</a:t>
            </a:r>
            <a:r>
              <a:rPr lang="ru-RU" dirty="0" smtClean="0">
                <a:solidFill>
                  <a:srgbClr val="204063"/>
                </a:solidFill>
                <a:latin typeface="Comic Sans MS"/>
              </a:rPr>
              <a:t>ласния звук в неударена сричка проверяваме чрез сродна дума, в която е под ударение </a:t>
            </a:r>
            <a:r>
              <a:rPr lang="ru-RU" b="1" dirty="0">
                <a:solidFill>
                  <a:srgbClr val="204063"/>
                </a:solidFill>
                <a:latin typeface="Comic Sans MS"/>
              </a:rPr>
              <a:t>(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ъ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ка – р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ъ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чен</a:t>
            </a:r>
            <a:r>
              <a:rPr lang="ru-RU" dirty="0">
                <a:solidFill>
                  <a:srgbClr val="204063"/>
                </a:solidFill>
                <a:latin typeface="Comic Sans MS"/>
              </a:rPr>
              <a:t>)</a:t>
            </a:r>
            <a:r>
              <a:rPr lang="ru-RU" dirty="0" smtClean="0">
                <a:solidFill>
                  <a:srgbClr val="204063"/>
                </a:solidFill>
                <a:latin typeface="Comic Sans MS"/>
              </a:rPr>
              <a:t>. Ако няма дума за проверка, правим справка с правописния речник.</a:t>
            </a: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320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320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Ð ÐµÐ·ÑÐ»ÑÐ°Ñ Ñ Ð¸Ð·Ð¾Ð±ÑÐ°Ð¶ÐµÐ½Ð¸Ðµ Ð·Ð° ÑÐ¾Ð¼ Ð¸ Ð´Ð¶Ðµ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114660"/>
            <a:ext cx="3457612" cy="3457612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1214414" y="571480"/>
            <a:ext cx="5357850" cy="25717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как може да проверим кога трябва да напишем буква А и   кога – буква Ъ?</a:t>
            </a:r>
            <a:endParaRPr lang="bg-BG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467600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  <a:t>Когато се съмняваме дали да пишем А или Ъ в последната сричка на думата, проверяваме, като променим думата в множествено число. </a:t>
            </a:r>
            <a:br>
              <a:rPr lang="ru-RU" b="1" dirty="0" smtClean="0">
                <a:solidFill>
                  <a:srgbClr val="20406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204063"/>
                </a:solidFill>
                <a:latin typeface="Comic Sans MS"/>
              </a:rPr>
              <a:t/>
            </a:r>
            <a:br>
              <a:rPr lang="ru-RU" dirty="0" smtClean="0">
                <a:solidFill>
                  <a:srgbClr val="204063"/>
                </a:solidFill>
                <a:latin typeface="Comic Sans MS"/>
              </a:rPr>
            </a:br>
            <a:r>
              <a:rPr lang="ru-RU" dirty="0" smtClean="0">
                <a:solidFill>
                  <a:srgbClr val="204063"/>
                </a:solidFill>
                <a:latin typeface="Comic Sans MS"/>
              </a:rPr>
              <a:t>Пишем Ъ, ако гласният звук изпада 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204063"/>
                </a:solidFill>
                <a:latin typeface="Comic Sans MS"/>
              </a:rPr>
            </a:b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 рек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ъ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л – рекли</a:t>
            </a:r>
            <a:r>
              <a:rPr lang="ru-RU" dirty="0" smtClean="0">
                <a:solidFill>
                  <a:srgbClr val="204063"/>
                </a:solidFill>
                <a:latin typeface="Comic Sans MS"/>
              </a:rPr>
              <a:t>, </a:t>
            </a:r>
            <a:br>
              <a:rPr lang="ru-RU" dirty="0" smtClean="0">
                <a:solidFill>
                  <a:srgbClr val="204063"/>
                </a:solidFill>
                <a:latin typeface="Comic Sans MS"/>
              </a:rPr>
            </a:br>
            <a:r>
              <a:rPr lang="ru-RU" dirty="0" smtClean="0">
                <a:solidFill>
                  <a:srgbClr val="204063"/>
                </a:solidFill>
                <a:latin typeface="Comic Sans MS"/>
              </a:rPr>
              <a:t>и А, ако се запазва 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204063"/>
                </a:solidFill>
                <a:latin typeface="Comic Sans MS"/>
              </a:rPr>
            </a:b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 каз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а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л – каз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а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ли</a:t>
            </a:r>
            <a:r>
              <a:rPr lang="ru-RU" dirty="0" smtClean="0">
                <a:solidFill>
                  <a:srgbClr val="204063"/>
                </a:solidFill>
                <a:latin typeface="Verdana"/>
              </a:rPr>
              <a:t/>
            </a:r>
            <a:br>
              <a:rPr lang="ru-RU" dirty="0" smtClean="0">
                <a:solidFill>
                  <a:srgbClr val="204063"/>
                </a:solidFill>
                <a:latin typeface="Verdana"/>
              </a:rPr>
            </a:b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    теат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ъ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р – театри     </a:t>
            </a:r>
            <a:br>
              <a:rPr lang="ru-RU" b="1" dirty="0" smtClean="0">
                <a:solidFill>
                  <a:srgbClr val="204063"/>
                </a:solidFill>
                <a:latin typeface="Comic Sans MS"/>
              </a:rPr>
            </a:b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 бляск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а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в – бляск</a:t>
            </a: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>а</a:t>
            </a:r>
            <a:r>
              <a:rPr lang="ru-RU" b="1" dirty="0" smtClean="0">
                <a:solidFill>
                  <a:srgbClr val="204063"/>
                </a:solidFill>
                <a:latin typeface="Comic Sans MS"/>
              </a:rPr>
              <a:t>ви.</a:t>
            </a:r>
            <a:r>
              <a:rPr lang="ru-RU" dirty="0" smtClean="0">
                <a:solidFill>
                  <a:srgbClr val="204063"/>
                </a:solidFill>
                <a:latin typeface="Verdana"/>
              </a:rPr>
              <a:t/>
            </a:r>
            <a:br>
              <a:rPr lang="ru-RU" dirty="0" smtClean="0">
                <a:solidFill>
                  <a:srgbClr val="204063"/>
                </a:solidFill>
                <a:latin typeface="Verdana"/>
              </a:rPr>
            </a:br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6760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някои глаголи има разлика между изговора и правописа в последната сричка, когато тя е под ударение.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</a:rPr>
              <a:t>Правилно е да се пише: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аз мълч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 мълч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  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аз пек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те пек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     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 сп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те сп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       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Видове съгласни звукове</a:t>
            </a:r>
            <a:endParaRPr lang="bg-BG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Ð¡Ð²ÑÑÐ·Ð°Ð½Ð¾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14686"/>
            <a:ext cx="3333750" cy="332422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71538" y="1571613"/>
            <a:ext cx="742955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Звучни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съгласни –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б, в, г, д, ж, з,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л, м, н, р, дз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Беззвучни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съгласни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п, с, т, ф, х, ц, ч, ш.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3357554" y="3357562"/>
            <a:ext cx="50720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Някои звучни и беззвучни съгласни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образуват двойки: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Б-П; В-Ф; Г-К; Д-Т; Ж-Ш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З-С; ДЖ-Ч;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ДЗ-Ц.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196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Century Schoolbook</vt:lpstr>
      <vt:lpstr>Comic Sans MS</vt:lpstr>
      <vt:lpstr>Times New Roman</vt:lpstr>
      <vt:lpstr>Verdana</vt:lpstr>
      <vt:lpstr>Wingdings</vt:lpstr>
      <vt:lpstr>Wingdings 2</vt:lpstr>
      <vt:lpstr>Oriel</vt:lpstr>
      <vt:lpstr>Гласните  и съгласните звукове в българския език</vt:lpstr>
      <vt:lpstr>Видове  гласни звукове</vt:lpstr>
      <vt:lpstr>PowerPoint Presentation</vt:lpstr>
      <vt:lpstr>Тесни гласни звукове</vt:lpstr>
      <vt:lpstr>Правописни правила</vt:lpstr>
      <vt:lpstr>PowerPoint Presentation</vt:lpstr>
      <vt:lpstr>Когато се съмняваме дали да пишем А или Ъ в последната сричка на думата, проверяваме, като променим думата в множествено число.   Пишем Ъ, ако гласният звук изпада   рекъл – рекли,  и А, ако се запазва   казал – казали     театър – театри       бляскав – бляскави. </vt:lpstr>
      <vt:lpstr>В някои глаголи има разлика между изговора и правописа в последната сричка, когато тя е под ударение.   Правилно е да се пише:        аз мълча – те мълчат      аз пека – те пекат       аз спя – те спят         </vt:lpstr>
      <vt:lpstr>Видове съгласни звукове</vt:lpstr>
      <vt:lpstr>Правописни правила</vt:lpstr>
      <vt:lpstr>Буквата ь се пише винаги след буква на съгласен звук. Буквата щ е знак за два звука – ш и т.  С буква ю се пишат думи като юнак, каюта, дюли. С буква я се пишат думи като ясен, пояс, лято.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Гласните  и съгласните звукове в българския език</dc:title>
  <dc:creator>Galya</dc:creator>
  <cp:lastModifiedBy>Диляна Гаджева</cp:lastModifiedBy>
  <cp:revision>38</cp:revision>
  <dcterms:created xsi:type="dcterms:W3CDTF">2018-07-12T17:02:58Z</dcterms:created>
  <dcterms:modified xsi:type="dcterms:W3CDTF">2018-07-16T02:53:06Z</dcterms:modified>
</cp:coreProperties>
</file>