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6F73-2B2E-46C9-84E2-81AAA9F6C660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2425A-6537-4F6E-88DF-4AD1C56AC35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6F73-2B2E-46C9-84E2-81AAA9F6C660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2425A-6537-4F6E-88DF-4AD1C56AC35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6F73-2B2E-46C9-84E2-81AAA9F6C660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2425A-6537-4F6E-88DF-4AD1C56AC35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6F73-2B2E-46C9-84E2-81AAA9F6C660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2425A-6537-4F6E-88DF-4AD1C56AC35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6F73-2B2E-46C9-84E2-81AAA9F6C660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2425A-6537-4F6E-88DF-4AD1C56AC35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6F73-2B2E-46C9-84E2-81AAA9F6C660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2425A-6537-4F6E-88DF-4AD1C56AC35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6F73-2B2E-46C9-84E2-81AAA9F6C660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2425A-6537-4F6E-88DF-4AD1C56AC35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6F73-2B2E-46C9-84E2-81AAA9F6C660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2425A-6537-4F6E-88DF-4AD1C56AC35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6F73-2B2E-46C9-84E2-81AAA9F6C660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2425A-6537-4F6E-88DF-4AD1C56AC35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6F73-2B2E-46C9-84E2-81AAA9F6C660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2425A-6537-4F6E-88DF-4AD1C56AC35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D6F73-2B2E-46C9-84E2-81AAA9F6C660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2425A-6537-4F6E-88DF-4AD1C56AC35E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57D6F73-2B2E-46C9-84E2-81AAA9F6C660}" type="datetimeFigureOut">
              <a:rPr lang="bg-BG" smtClean="0"/>
              <a:t>23.7.2018 г.</a:t>
            </a:fld>
            <a:endParaRPr lang="bg-BG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872425A-6537-4F6E-88DF-4AD1C56AC35E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g.mlp-book.com/fulldemo/MII5qW0fXu-831/111" TargetMode="External"/><Relationship Id="rId2" Type="http://schemas.openxmlformats.org/officeDocument/2006/relationships/hyperlink" Target="https://gramatika-bg.com/chasti-na-rechta/glagol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on.bg/bg/199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bg-BG" dirty="0" smtClean="0"/>
              <a:t>Глагол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3886200"/>
            <a:ext cx="7643866" cy="1752600"/>
          </a:xfrm>
        </p:spPr>
        <p:txBody>
          <a:bodyPr>
            <a:norm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kumimoji="0" lang="bg-BG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Изготвил: Илияна</a:t>
            </a:r>
            <a:r>
              <a:rPr kumimoji="0" lang="bg-BG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Иванова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bg-BG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студент-практикант, проект „Студентски практики“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bg-BG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Проверил: Диляна Гаджева, ментор по проекта</a:t>
            </a:r>
            <a:endParaRPr kumimoji="0" lang="bg-BG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183880" cy="3071834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Глаголът</a:t>
            </a:r>
            <a:r>
              <a:rPr lang="ru-RU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е</a:t>
            </a: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изменяема дума, </a:t>
            </a: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 която назоваваме </a:t>
            </a: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действия (</a:t>
            </a:r>
            <a:r>
              <a:rPr lang="ru-RU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вървя, работя, пиша</a:t>
            </a: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 и състояния (</a:t>
            </a:r>
            <a:r>
              <a:rPr lang="ru-RU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лежа, спя, радвам се</a:t>
            </a: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), свързани с лице или предмет.</a:t>
            </a:r>
            <a:endParaRPr lang="bg-BG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Откриваме глагола с помощта на следните въпроси:</a:t>
            </a:r>
            <a:b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472" y="2500306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Единствено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число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Какво правя? 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Какво правиш? 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Какво прави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Какво правих?</a:t>
            </a:r>
          </a:p>
          <a:p>
            <a:pPr algn="ctr"/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Какво ще правя?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2500306"/>
            <a:ext cx="33123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Множествено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число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Какво правим? 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Какво правите? 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Какво правят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Какво правихме?</a:t>
            </a:r>
          </a:p>
          <a:p>
            <a:pPr algn="ctr"/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Какво ще правите?</a:t>
            </a:r>
          </a:p>
          <a:p>
            <a:pPr algn="ctr"/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Помогнете на гъбката да подреди глаголите според числото им!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Galya\Desktop\IMG_20180716_2255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2928934"/>
            <a:ext cx="2713056" cy="3617408"/>
          </a:xfrm>
          <a:prstGeom prst="rect">
            <a:avLst/>
          </a:prstGeom>
          <a:noFill/>
        </p:spPr>
      </p:pic>
      <p:sp>
        <p:nvSpPr>
          <p:cNvPr id="5" name="5-Point Star 4"/>
          <p:cNvSpPr/>
          <p:nvPr/>
        </p:nvSpPr>
        <p:spPr>
          <a:xfrm>
            <a:off x="571472" y="2143116"/>
            <a:ext cx="1714512" cy="107157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пея</a:t>
            </a:r>
            <a:endParaRPr lang="bg-BG" dirty="0"/>
          </a:p>
        </p:txBody>
      </p:sp>
      <p:sp>
        <p:nvSpPr>
          <p:cNvPr id="7" name="5-Point Star 6"/>
          <p:cNvSpPr/>
          <p:nvPr/>
        </p:nvSpPr>
        <p:spPr>
          <a:xfrm>
            <a:off x="500034" y="3357562"/>
            <a:ext cx="2428892" cy="107157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плаче</a:t>
            </a:r>
            <a:endParaRPr lang="bg-BG" dirty="0"/>
          </a:p>
        </p:txBody>
      </p:sp>
      <p:sp>
        <p:nvSpPr>
          <p:cNvPr id="8" name="5-Point Star 7"/>
          <p:cNvSpPr/>
          <p:nvPr/>
        </p:nvSpPr>
        <p:spPr>
          <a:xfrm>
            <a:off x="4214810" y="3214686"/>
            <a:ext cx="1785950" cy="107157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пия</a:t>
            </a:r>
            <a:endParaRPr lang="bg-BG" dirty="0"/>
          </a:p>
        </p:txBody>
      </p:sp>
      <p:sp>
        <p:nvSpPr>
          <p:cNvPr id="9" name="5-Point Star 8"/>
          <p:cNvSpPr/>
          <p:nvPr/>
        </p:nvSpPr>
        <p:spPr>
          <a:xfrm>
            <a:off x="2000232" y="1714488"/>
            <a:ext cx="2643206" cy="157163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играят</a:t>
            </a:r>
            <a:endParaRPr lang="bg-BG" dirty="0"/>
          </a:p>
        </p:txBody>
      </p:sp>
      <p:sp>
        <p:nvSpPr>
          <p:cNvPr id="10" name="5-Point Star 9"/>
          <p:cNvSpPr/>
          <p:nvPr/>
        </p:nvSpPr>
        <p:spPr>
          <a:xfrm>
            <a:off x="4643438" y="1785926"/>
            <a:ext cx="2643206" cy="11430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гоните</a:t>
            </a:r>
            <a:endParaRPr lang="bg-BG" dirty="0"/>
          </a:p>
        </p:txBody>
      </p:sp>
      <p:sp>
        <p:nvSpPr>
          <p:cNvPr id="11" name="Oval 10"/>
          <p:cNvSpPr/>
          <p:nvPr/>
        </p:nvSpPr>
        <p:spPr>
          <a:xfrm>
            <a:off x="571472" y="5357826"/>
            <a:ext cx="2286016" cy="78581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Единствено число</a:t>
            </a:r>
            <a:endParaRPr lang="bg-BG" dirty="0"/>
          </a:p>
        </p:txBody>
      </p:sp>
      <p:sp>
        <p:nvSpPr>
          <p:cNvPr id="12" name="Oval 11"/>
          <p:cNvSpPr/>
          <p:nvPr/>
        </p:nvSpPr>
        <p:spPr>
          <a:xfrm>
            <a:off x="3286116" y="5357826"/>
            <a:ext cx="2643206" cy="785818"/>
          </a:xfrm>
          <a:prstGeom prst="ellips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Множествено число</a:t>
            </a:r>
            <a:endParaRPr lang="bg-BG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284926" y="4144174"/>
            <a:ext cx="2072496" cy="2135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1285852" y="4714884"/>
            <a:ext cx="1071570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2500298" y="3857628"/>
            <a:ext cx="2071702" cy="15001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4393405" y="3750471"/>
            <a:ext cx="2643206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2678893" y="3893347"/>
            <a:ext cx="2214578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> 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Можете ли да откриете глагола в изреченията?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2910" y="2285992"/>
            <a:ext cx="74295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Мащехата прехапа устни от завист, като го видя.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267744" y="278092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2910" y="3240099"/>
            <a:ext cx="832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85786" y="3500438"/>
            <a:ext cx="5949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/>
              <a:t>Въпрос за проверка: </a:t>
            </a:r>
            <a:r>
              <a:rPr lang="bg-BG" smtClean="0"/>
              <a:t>Какво направи </a:t>
            </a:r>
            <a:r>
              <a:rPr lang="bg-BG" dirty="0"/>
              <a:t>мащехата?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14348" y="4071942"/>
            <a:ext cx="7072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Момичето стана и взе 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метлата.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28860" y="4572008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643306" y="4572008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85786" y="4714884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/>
              <a:t>Въпрос за проверка: Какво направи момичето?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Гледайки образеца, напишете пропуснатите думи!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1670" y="2214554"/>
            <a:ext cx="1428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играя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48380" y="2253197"/>
            <a:ext cx="1042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играят</a:t>
            </a:r>
          </a:p>
        </p:txBody>
      </p:sp>
      <p:sp>
        <p:nvSpPr>
          <p:cNvPr id="6" name="Rectangle 5"/>
          <p:cNvSpPr/>
          <p:nvPr/>
        </p:nvSpPr>
        <p:spPr>
          <a:xfrm>
            <a:off x="5648380" y="3786190"/>
            <a:ext cx="989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dirty="0" smtClean="0"/>
              <a:t>свирят</a:t>
            </a:r>
            <a:endParaRPr lang="bg-BG" dirty="0"/>
          </a:p>
        </p:txBody>
      </p:sp>
      <p:sp>
        <p:nvSpPr>
          <p:cNvPr id="7" name="Rectangle 6"/>
          <p:cNvSpPr/>
          <p:nvPr/>
        </p:nvSpPr>
        <p:spPr>
          <a:xfrm>
            <a:off x="2071670" y="3373080"/>
            <a:ext cx="856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dirty="0" smtClean="0"/>
              <a:t>гледа</a:t>
            </a:r>
            <a:endParaRPr lang="bg-BG" dirty="0"/>
          </a:p>
        </p:txBody>
      </p:sp>
      <p:sp>
        <p:nvSpPr>
          <p:cNvPr id="8" name="Rectangle 7"/>
          <p:cNvSpPr/>
          <p:nvPr/>
        </p:nvSpPr>
        <p:spPr>
          <a:xfrm>
            <a:off x="5639673" y="2857496"/>
            <a:ext cx="1119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dirty="0"/>
              <a:t>пътуват</a:t>
            </a:r>
          </a:p>
        </p:txBody>
      </p:sp>
      <p:sp>
        <p:nvSpPr>
          <p:cNvPr id="9" name="Rectangle 8"/>
          <p:cNvSpPr/>
          <p:nvPr/>
        </p:nvSpPr>
        <p:spPr>
          <a:xfrm>
            <a:off x="2071670" y="4214818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dirty="0"/>
              <a:t>плува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71670" y="2864633"/>
            <a:ext cx="1005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dirty="0" smtClean="0"/>
              <a:t>пътува</a:t>
            </a:r>
            <a:endParaRPr lang="bg-BG" dirty="0"/>
          </a:p>
        </p:txBody>
      </p:sp>
      <p:sp>
        <p:nvSpPr>
          <p:cNvPr id="11" name="Rectangle 10"/>
          <p:cNvSpPr/>
          <p:nvPr/>
        </p:nvSpPr>
        <p:spPr>
          <a:xfrm>
            <a:off x="5637621" y="4214818"/>
            <a:ext cx="1000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dirty="0"/>
              <a:t>плуват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48380" y="3373080"/>
            <a:ext cx="970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dirty="0" smtClean="0"/>
              <a:t>гледат</a:t>
            </a:r>
            <a:endParaRPr lang="bg-BG" dirty="0"/>
          </a:p>
        </p:txBody>
      </p:sp>
      <p:sp>
        <p:nvSpPr>
          <p:cNvPr id="13" name="Rectangle 12"/>
          <p:cNvSpPr/>
          <p:nvPr/>
        </p:nvSpPr>
        <p:spPr>
          <a:xfrm>
            <a:off x="2077279" y="3786190"/>
            <a:ext cx="875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dirty="0" smtClean="0"/>
              <a:t>свиря</a:t>
            </a:r>
            <a:endParaRPr lang="bg-BG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071802" y="2526523"/>
            <a:ext cx="24274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214678" y="3096429"/>
            <a:ext cx="2284623" cy="6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000364" y="3572075"/>
            <a:ext cx="24989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071802" y="4000504"/>
            <a:ext cx="25003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214678" y="4428934"/>
            <a:ext cx="2357454" cy="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От изреченията извадете глаголите и определете </a:t>
            </a:r>
            <a:r>
              <a:rPr lang="bg-BG" dirty="0" smtClean="0">
                <a:solidFill>
                  <a:schemeClr val="tx1"/>
                </a:solidFill>
              </a:rPr>
              <a:t>числото им.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2976" y="2214554"/>
            <a:ext cx="3786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Отивам на гости на баба.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2976" y="273688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g-BG" sz="2400" i="1" dirty="0">
                <a:latin typeface="Times New Roman" pitchFamily="18" charset="0"/>
                <a:cs typeface="Times New Roman" pitchFamily="18" charset="0"/>
              </a:rPr>
              <a:t>отивам 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– ед</a:t>
            </a:r>
            <a:r>
              <a:rPr lang="bg-BG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число</a:t>
            </a:r>
            <a:endParaRPr lang="bg-BG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2976" y="3765563"/>
            <a:ext cx="6858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Те отиват на автомобилното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изложение. 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2976" y="4287892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отиват – мн</a:t>
            </a:r>
            <a:r>
              <a:rPr lang="bg-BG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число</a:t>
            </a:r>
            <a:endParaRPr lang="bg-BG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183880" cy="1051560"/>
          </a:xfrm>
        </p:spPr>
        <p:txBody>
          <a:bodyPr/>
          <a:lstStyle/>
          <a:p>
            <a:pPr algn="ctr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Източници: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8662" y="2143116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https://gramatika-bg.com</a:t>
            </a:r>
            <a:endParaRPr lang="bg-BG" dirty="0" smtClean="0"/>
          </a:p>
          <a:p>
            <a:endParaRPr lang="bg-BG" dirty="0"/>
          </a:p>
        </p:txBody>
      </p:sp>
      <p:sp>
        <p:nvSpPr>
          <p:cNvPr id="6" name="Rectangle 5"/>
          <p:cNvSpPr/>
          <p:nvPr/>
        </p:nvSpPr>
        <p:spPr>
          <a:xfrm>
            <a:off x="928662" y="3879510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http://bg.mlp-book.com</a:t>
            </a:r>
            <a:endParaRPr lang="bg-BG" dirty="0" smtClean="0"/>
          </a:p>
          <a:p>
            <a:endParaRPr lang="bg-BG" dirty="0"/>
          </a:p>
        </p:txBody>
      </p:sp>
      <p:sp>
        <p:nvSpPr>
          <p:cNvPr id="7" name="Rectangle 6"/>
          <p:cNvSpPr/>
          <p:nvPr/>
        </p:nvSpPr>
        <p:spPr>
          <a:xfrm>
            <a:off x="928662" y="2776871"/>
            <a:ext cx="73157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7AB7"/>
                </a:solidFill>
                <a:latin typeface="&amp;quot"/>
                <a:hlinkClick r:id="rId4"/>
              </a:rPr>
              <a:t>Учебна програма по български език и литература </a:t>
            </a:r>
            <a:r>
              <a:rPr lang="ru-RU" dirty="0">
                <a:solidFill>
                  <a:srgbClr val="337AB7"/>
                </a:solidFill>
                <a:latin typeface="&amp;quot"/>
                <a:hlinkClick r:id="rId4"/>
              </a:rPr>
              <a:t>за II клас в сила от учебната 2017/2018 година</a:t>
            </a:r>
            <a:r>
              <a:rPr lang="ru-RU" dirty="0">
                <a:solidFill>
                  <a:srgbClr val="333333"/>
                </a:solidFill>
                <a:latin typeface="Roboto Condensed"/>
              </a:rPr>
              <a:t>, </a:t>
            </a:r>
            <a:r>
              <a:rPr lang="ru-RU" dirty="0" smtClean="0">
                <a:solidFill>
                  <a:srgbClr val="333333"/>
                </a:solidFill>
                <a:latin typeface="Roboto Condensed"/>
              </a:rPr>
              <a:t>утвърдена </a:t>
            </a:r>
            <a:r>
              <a:rPr lang="ru-RU" dirty="0">
                <a:solidFill>
                  <a:srgbClr val="333333"/>
                </a:solidFill>
                <a:latin typeface="Roboto Condensed"/>
              </a:rPr>
              <a:t>със Заповед № РД09-300 от 17.03.2016 г</a:t>
            </a:r>
            <a:r>
              <a:rPr lang="ru-RU" dirty="0" smtClean="0">
                <a:solidFill>
                  <a:srgbClr val="333333"/>
                </a:solidFill>
                <a:latin typeface="Roboto Condensed"/>
              </a:rPr>
              <a:t>. на МОН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491</TotalTime>
  <Words>213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&amp;quot</vt:lpstr>
      <vt:lpstr>Calibri</vt:lpstr>
      <vt:lpstr>Roboto Condensed</vt:lpstr>
      <vt:lpstr>Times New Roman</vt:lpstr>
      <vt:lpstr>Verdana</vt:lpstr>
      <vt:lpstr>Wingdings 2</vt:lpstr>
      <vt:lpstr>Aspect</vt:lpstr>
      <vt:lpstr>Глагол</vt:lpstr>
      <vt:lpstr>Глаголът е изменяема дума, с която назоваваме действия (вървя, работя, пиша) и състояния (лежа, спя, радвам се), свързани с лице или предмет.</vt:lpstr>
      <vt:lpstr>Откриваме глагола с помощта на следните въпроси: </vt:lpstr>
      <vt:lpstr>Помогнете на гъбката да подреди глаголите според числото им!</vt:lpstr>
      <vt:lpstr> Можете ли да откриете глагола в изреченията?</vt:lpstr>
      <vt:lpstr>Гледайки образеца, напишете пропуснатите думи!</vt:lpstr>
      <vt:lpstr>От изреченията извадете глаголите и определете числото им.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</dc:title>
  <dc:creator>Galya</dc:creator>
  <cp:lastModifiedBy>Диляна Гаджева</cp:lastModifiedBy>
  <cp:revision>21</cp:revision>
  <dcterms:created xsi:type="dcterms:W3CDTF">2018-07-16T19:17:48Z</dcterms:created>
  <dcterms:modified xsi:type="dcterms:W3CDTF">2018-07-23T03:16:40Z</dcterms:modified>
</cp:coreProperties>
</file>