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="" roundtripDataSignature="AMtx7mhAuDzcO0T8CrRJgYsqaVEKT7SXAA==" r:id="rId14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lyana Gadzhev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4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customschemas.google.com/relationships/presentationmetadata" Target="meta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3722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8201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9070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1193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2930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3464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3411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8974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0354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0405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DB84-7805-47A6-AA83-9479664A0D41}" type="datetimeFigureOut">
              <a:rPr lang="bg-BG" smtClean="0"/>
              <a:pPr/>
              <a:t>6.5.2020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BF37-F054-4F1D-9B5A-0E3805309811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5691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DB84-7805-47A6-AA83-9479664A0D41}" type="datetimeFigureOut">
              <a:rPr lang="bg-BG" smtClean="0"/>
              <a:pPr/>
              <a:t>6.5.2020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0BF37-F054-4F1D-9B5A-0E3805309811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0754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B%D1%8F%D1%82%D0%BE" TargetMode="External"/><Relationship Id="rId13" Type="http://schemas.openxmlformats.org/officeDocument/2006/relationships/hyperlink" Target="https://bg.wikipedia.org/wiki/%D0%9C%D0%B5%D1%82%D0%B5%D0%BE%D1%80%D0%BE%D0%BB%D0%BE%D0%B3%D0%B8%D1%8F" TargetMode="External"/><Relationship Id="rId18" Type="http://schemas.openxmlformats.org/officeDocument/2006/relationships/hyperlink" Target="https://bg.wikipedia.org/wiki/%D0%90%D0%BF%D1%80%D0%B8%D0%BB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bg.wikipedia.org/wiki/%D0%9F%D1%80%D0%BE%D0%BB%D0%B5%D1%82" TargetMode="External"/><Relationship Id="rId12" Type="http://schemas.openxmlformats.org/officeDocument/2006/relationships/hyperlink" Target="https://bg.wikipedia.org/wiki/21_%D0%BC%D0%B0%D1%80%D1%82" TargetMode="External"/><Relationship Id="rId17" Type="http://schemas.openxmlformats.org/officeDocument/2006/relationships/hyperlink" Target="https://bg.wikipedia.org/wiki/%D0%9C%D0%B0%D1%80%D1%82" TargetMode="External"/><Relationship Id="rId2" Type="http://schemas.openxmlformats.org/officeDocument/2006/relationships/image" Target="../media/image6.png"/><Relationship Id="rId16" Type="http://schemas.openxmlformats.org/officeDocument/2006/relationships/hyperlink" Target="https://bg.wikipedia.org/wiki/%D0%9D%D0%BE%D0%B5%D0%BC%D0%B2%D1%80%D0%B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g.wikipedia.org/wiki/%D0%A3%D0%BC%D0%B5%D1%80%D0%B5%D0%BD_%D0%BF%D0%BE%D1%8F%D1%81" TargetMode="External"/><Relationship Id="rId11" Type="http://schemas.openxmlformats.org/officeDocument/2006/relationships/hyperlink" Target="https://bg.wikipedia.org/wiki/23_%D1%81%D0%B5%D0%BF%D1%82%D0%B5%D0%BC%D0%B2%D1%80%D0%B8" TargetMode="External"/><Relationship Id="rId5" Type="http://schemas.openxmlformats.org/officeDocument/2006/relationships/hyperlink" Target="https://bg.wikipedia.org/wiki/%D0%A1%D0%B5%D0%B7%D0%BE%D0%BD%D0%B8" TargetMode="External"/><Relationship Id="rId15" Type="http://schemas.openxmlformats.org/officeDocument/2006/relationships/hyperlink" Target="https://bg.wikipedia.org/wiki/%D0%9E%D0%BA%D1%82%D0%BE%D0%BC%D0%B2%D1%80%D0%B8" TargetMode="External"/><Relationship Id="rId10" Type="http://schemas.openxmlformats.org/officeDocument/2006/relationships/hyperlink" Target="https://bg.wikipedia.org/wiki/%D0%90%D1%81%D1%82%D1%80%D0%BE%D0%BD%D0%BE%D0%BC%D0%B8%D1%8F" TargetMode="External"/><Relationship Id="rId19" Type="http://schemas.openxmlformats.org/officeDocument/2006/relationships/hyperlink" Target="https://bg.wikipedia.org/wiki/%D0%9C%D0%B0%D0%B9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bg.wikipedia.org/wiki/%D0%97%D0%B8%D0%BC%D0%B0" TargetMode="External"/><Relationship Id="rId14" Type="http://schemas.openxmlformats.org/officeDocument/2006/relationships/hyperlink" Target="https://bg.wikipedia.org/wiki/%D0%A1%D0%B5%D0%BF%D1%82%D0%B5%D0%BC%D0%B2%D1%80%D0%B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B%D1%8F%D1%82%D0%BE" TargetMode="External"/><Relationship Id="rId2" Type="http://schemas.openxmlformats.org/officeDocument/2006/relationships/hyperlink" Target="https://bg.wikipedia.org/wiki/%D0%9F%D1%80%D0%BE%D0%BB%D0%B5%D1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g.wikipedia.org/wiki/%D0%97%D0%B8%D0%BC%D0%B0" TargetMode="External"/><Relationship Id="rId4" Type="http://schemas.openxmlformats.org/officeDocument/2006/relationships/hyperlink" Target="https://bg.wikipedia.org/wiki/%D0%95%D1%81%D0%B5%D0%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Сезоните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Георги Андреев – 3.а клас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058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33350"/>
            <a:ext cx="10515600" cy="1325563"/>
          </a:xfrm>
        </p:spPr>
        <p:txBody>
          <a:bodyPr/>
          <a:lstStyle/>
          <a:p>
            <a:r>
              <a:rPr lang="bg-BG" dirty="0" smtClean="0"/>
              <a:t>Пролет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30" y="1320006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Пролетта е един от четирите сезона. </a:t>
            </a:r>
          </a:p>
          <a:p>
            <a:r>
              <a:rPr lang="ru-RU" dirty="0" smtClean="0"/>
              <a:t>Пролетта при нас започва на </a:t>
            </a:r>
            <a:r>
              <a:rPr lang="ru-RU" dirty="0" smtClean="0"/>
              <a:t>22 март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Пролетните месеци са март, април и май.</a:t>
            </a:r>
          </a:p>
          <a:p>
            <a:r>
              <a:rPr lang="ru-RU" dirty="0" smtClean="0"/>
              <a:t>Кокичетата и минзухарите са първите пролетни цветя.</a:t>
            </a:r>
          </a:p>
          <a:p>
            <a:r>
              <a:rPr lang="ru-RU" dirty="0" smtClean="0"/>
              <a:t>Плодните дръвчета се отрупват с цвят.</a:t>
            </a:r>
          </a:p>
          <a:p>
            <a:r>
              <a:rPr lang="ru-RU" dirty="0" smtClean="0"/>
              <a:t>През </a:t>
            </a:r>
            <a:r>
              <a:rPr lang="ru-RU" dirty="0" smtClean="0"/>
              <a:t>пролетта </a:t>
            </a:r>
            <a:r>
              <a:rPr lang="ru-RU" dirty="0" smtClean="0"/>
              <a:t>дните започват да стават по дълги от </a:t>
            </a:r>
            <a:r>
              <a:rPr lang="ru-RU" dirty="0" smtClean="0"/>
              <a:t>нощта</a:t>
            </a:r>
            <a:r>
              <a:rPr lang="ru-RU" dirty="0" smtClean="0"/>
              <a:t>, температурите се повишават, природата се връща към активен живот.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1353" y="1834308"/>
            <a:ext cx="2495551" cy="1871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6730" y="4872038"/>
            <a:ext cx="6096000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3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0950" y="1990244"/>
            <a:ext cx="459105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187" y="3879190"/>
            <a:ext cx="4976813" cy="2798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1462" y="326804"/>
            <a:ext cx="3519488" cy="270944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500885"/>
            <a:ext cx="5181600" cy="762205"/>
          </a:xfrm>
        </p:spPr>
        <p:txBody>
          <a:bodyPr>
            <a:normAutofit fontScale="92500"/>
          </a:bodyPr>
          <a:lstStyle/>
          <a:p>
            <a:r>
              <a:rPr lang="bg-BG" dirty="0" smtClean="0"/>
              <a:t>Ходим на море или на планина.</a:t>
            </a:r>
            <a:endParaRPr lang="bg-BG" dirty="0"/>
          </a:p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06662"/>
            <a:ext cx="5181600" cy="353058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Лятото е един от четирите сезона. </a:t>
            </a:r>
          </a:p>
          <a:p>
            <a:r>
              <a:rPr lang="ru-RU" dirty="0"/>
              <a:t>Т</a:t>
            </a:r>
            <a:r>
              <a:rPr lang="ru-RU" dirty="0" smtClean="0"/>
              <a:t>о започва на 22 юни и свършва на 23 </a:t>
            </a:r>
            <a:r>
              <a:rPr lang="ru-RU" dirty="0" smtClean="0"/>
              <a:t>септември.</a:t>
            </a:r>
            <a:endParaRPr lang="ru-RU" dirty="0" smtClean="0"/>
          </a:p>
          <a:p>
            <a:r>
              <a:rPr lang="ru-RU" dirty="0" smtClean="0"/>
              <a:t>Лятото е </a:t>
            </a:r>
            <a:r>
              <a:rPr lang="ru-RU" dirty="0" smtClean="0"/>
              <a:t>сезонът </a:t>
            </a:r>
            <a:r>
              <a:rPr lang="ru-RU" dirty="0" smtClean="0"/>
              <a:t>с най-високите температури.</a:t>
            </a:r>
          </a:p>
          <a:p>
            <a:r>
              <a:rPr lang="bg-BG" dirty="0" smtClean="0"/>
              <a:t>Зреят плодовете.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55" y="662580"/>
            <a:ext cx="2433810" cy="1325563"/>
          </a:xfrm>
        </p:spPr>
        <p:txBody>
          <a:bodyPr/>
          <a:lstStyle/>
          <a:p>
            <a:r>
              <a:rPr lang="bg-BG" dirty="0" smtClean="0"/>
              <a:t>Лято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9612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906655"/>
            <a:ext cx="6852491" cy="4083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6266" y="4649118"/>
            <a:ext cx="3524250" cy="2208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0467" y="0"/>
            <a:ext cx="6661533" cy="2940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938" y="1039040"/>
            <a:ext cx="51006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Есента</a:t>
            </a:r>
            <a:r>
              <a:rPr lang="ru-RU" sz="2000" dirty="0"/>
              <a:t> е един от четирите </a:t>
            </a:r>
            <a:r>
              <a:rPr lang="ru-RU" sz="2000" dirty="0">
                <a:hlinkClick r:id="rId5" tooltip="Сезони"/>
              </a:rPr>
              <a:t>сезона</a:t>
            </a:r>
            <a:r>
              <a:rPr lang="ru-RU" sz="2000" dirty="0"/>
              <a:t> в </a:t>
            </a:r>
            <a:r>
              <a:rPr lang="ru-RU" sz="2000" dirty="0">
                <a:hlinkClick r:id="rId6" tooltip="Умерен пояс"/>
              </a:rPr>
              <a:t>умерения пояс</a:t>
            </a:r>
            <a:r>
              <a:rPr lang="ru-RU" sz="2000" dirty="0"/>
              <a:t>, </a:t>
            </a:r>
            <a:r>
              <a:rPr lang="ru-RU" sz="2000" dirty="0" smtClean="0"/>
              <a:t>заедно с</a:t>
            </a:r>
            <a:r>
              <a:rPr lang="ru-RU" sz="2000" dirty="0"/>
              <a:t> </a:t>
            </a:r>
            <a:r>
              <a:rPr lang="ru-RU" sz="2000" dirty="0">
                <a:hlinkClick r:id="rId7" tooltip="Пролет"/>
              </a:rPr>
              <a:t>пролетта</a:t>
            </a:r>
            <a:r>
              <a:rPr lang="ru-RU" sz="2000" dirty="0"/>
              <a:t>, </a:t>
            </a:r>
            <a:r>
              <a:rPr lang="ru-RU" sz="2000" dirty="0" smtClean="0">
                <a:hlinkClick r:id="rId8" tooltip="Лято"/>
              </a:rPr>
              <a:t>лятото</a:t>
            </a:r>
            <a:r>
              <a:rPr lang="ru-RU" sz="2000" dirty="0"/>
              <a:t> </a:t>
            </a:r>
            <a:r>
              <a:rPr lang="ru-RU" sz="2000" dirty="0" smtClean="0"/>
              <a:t>и </a:t>
            </a:r>
            <a:r>
              <a:rPr lang="ru-RU" sz="2000" dirty="0" smtClean="0">
                <a:hlinkClick r:id="rId9" tooltip="Зима"/>
              </a:rPr>
              <a:t>зимата</a:t>
            </a:r>
            <a:r>
              <a:rPr lang="ru-RU" sz="2000" dirty="0"/>
              <a:t>. 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hlinkClick r:id="rId10" tooltip="Астрономия"/>
              </a:rPr>
              <a:t>Астрономически</a:t>
            </a:r>
            <a:r>
              <a:rPr lang="ru-RU" sz="2000" dirty="0"/>
              <a:t> тя започва с есенното равноденствие (около </a:t>
            </a:r>
            <a:r>
              <a:rPr lang="ru-RU" sz="2000" dirty="0">
                <a:hlinkClick r:id="rId11" tooltip="23 септември"/>
              </a:rPr>
              <a:t>23 септември</a:t>
            </a:r>
            <a:r>
              <a:rPr lang="ru-RU" sz="2000" dirty="0"/>
              <a:t> в Северното полукълбо и </a:t>
            </a:r>
            <a:r>
              <a:rPr lang="ru-RU" sz="2000" dirty="0">
                <a:hlinkClick r:id="rId12" tooltip="21 март"/>
              </a:rPr>
              <a:t>21 март</a:t>
            </a:r>
            <a:r>
              <a:rPr lang="ru-RU" sz="2000" dirty="0"/>
              <a:t> в Южното).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В</a:t>
            </a:r>
            <a:r>
              <a:rPr lang="ru-RU" sz="2000" dirty="0"/>
              <a:t> </a:t>
            </a:r>
            <a:r>
              <a:rPr lang="ru-RU" sz="2000" dirty="0">
                <a:hlinkClick r:id="rId13" tooltip="Метеорология"/>
              </a:rPr>
              <a:t>метеорологията</a:t>
            </a:r>
            <a:r>
              <a:rPr lang="ru-RU" sz="2000" dirty="0"/>
              <a:t> се използва различна конвенция – есенни </a:t>
            </a:r>
            <a:r>
              <a:rPr lang="ru-RU" sz="2000" dirty="0" smtClean="0"/>
              <a:t>са месеците </a:t>
            </a:r>
            <a:r>
              <a:rPr lang="ru-RU" sz="2000" dirty="0" smtClean="0">
                <a:hlinkClick r:id="rId14" tooltip="Септември"/>
              </a:rPr>
              <a:t>септември</a:t>
            </a:r>
            <a:r>
              <a:rPr lang="ru-RU" sz="2000" dirty="0"/>
              <a:t>, </a:t>
            </a:r>
            <a:endParaRPr lang="ru-RU" sz="2000" dirty="0" smtClean="0"/>
          </a:p>
          <a:p>
            <a:r>
              <a:rPr lang="ru-RU" sz="2000" dirty="0" smtClean="0">
                <a:hlinkClick r:id="rId15" tooltip="Октомври"/>
              </a:rPr>
              <a:t>октомври</a:t>
            </a:r>
            <a:r>
              <a:rPr lang="ru-RU" sz="2000" dirty="0"/>
              <a:t> и </a:t>
            </a:r>
            <a:r>
              <a:rPr lang="ru-RU" sz="2000" dirty="0">
                <a:hlinkClick r:id="rId16" tooltip="Ноември"/>
              </a:rPr>
              <a:t>ноември</a:t>
            </a:r>
            <a:r>
              <a:rPr lang="ru-RU" sz="2000" dirty="0"/>
              <a:t> в Северното полукълбо и </a:t>
            </a:r>
            <a:r>
              <a:rPr lang="ru-RU" sz="2000" dirty="0">
                <a:hlinkClick r:id="rId17" tooltip="Март"/>
              </a:rPr>
              <a:t>март</a:t>
            </a:r>
            <a:r>
              <a:rPr lang="ru-RU" sz="2000" dirty="0"/>
              <a:t>, </a:t>
            </a:r>
            <a:r>
              <a:rPr lang="ru-RU" sz="2000" dirty="0">
                <a:hlinkClick r:id="rId18" tooltip="Април"/>
              </a:rPr>
              <a:t>април</a:t>
            </a:r>
            <a:r>
              <a:rPr lang="ru-RU" sz="2000" dirty="0"/>
              <a:t> и </a:t>
            </a:r>
            <a:r>
              <a:rPr lang="ru-RU" sz="2000" dirty="0">
                <a:hlinkClick r:id="rId19" tooltip="Май"/>
              </a:rPr>
              <a:t>май</a:t>
            </a:r>
            <a:r>
              <a:rPr lang="ru-RU" sz="2000" dirty="0"/>
              <a:t> в Южното.</a:t>
            </a:r>
            <a:endParaRPr lang="bg-BG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916" y="29176"/>
            <a:ext cx="10515600" cy="1325563"/>
          </a:xfrm>
        </p:spPr>
        <p:txBody>
          <a:bodyPr/>
          <a:lstStyle/>
          <a:p>
            <a:r>
              <a:rPr lang="bg-BG" dirty="0" smtClean="0"/>
              <a:t>Есен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5193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4001294"/>
            <a:ext cx="3657600" cy="2443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4508" y="987387"/>
            <a:ext cx="2857500" cy="1600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Има значителни снеговалежи.</a:t>
            </a:r>
          </a:p>
          <a:p>
            <a:endParaRPr lang="ru-RU" dirty="0" smtClean="0"/>
          </a:p>
          <a:p>
            <a:r>
              <a:rPr lang="ru-RU" dirty="0" smtClean="0"/>
              <a:t>Зимата е един от четирите </a:t>
            </a:r>
            <a:r>
              <a:rPr lang="ru-RU" dirty="0" smtClean="0"/>
              <a:t>сезона </a:t>
            </a:r>
            <a:r>
              <a:rPr lang="ru-RU" dirty="0" smtClean="0"/>
              <a:t>заедно с пролетта, лятото и есента. Астрономично тя започва около 21 декември и свършва около 21 март. </a:t>
            </a:r>
          </a:p>
          <a:p>
            <a:r>
              <a:rPr lang="ru-RU" dirty="0" smtClean="0"/>
              <a:t>Месеците декември, януари и </a:t>
            </a:r>
            <a:r>
              <a:rPr lang="ru-RU" dirty="0" smtClean="0"/>
              <a:t>февруари са </a:t>
            </a:r>
          </a:p>
          <a:p>
            <a:pPr marL="0" indent="0">
              <a:buNone/>
            </a:pPr>
            <a:r>
              <a:rPr lang="ru-RU" dirty="0" smtClean="0"/>
              <a:t>зимни.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Зимата е сезонът с най-късите дни.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Зима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00793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 материали от: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hlinkClick r:id="rId2"/>
              </a:rPr>
              <a:t>https://bg.wikipedia.org/wiki/%D0%9F%D1%80%D0%BE%D0%BB%D0%B5%D1%82</a:t>
            </a:r>
            <a:endParaRPr lang="bg-BG" dirty="0" smtClean="0"/>
          </a:p>
          <a:p>
            <a:pPr>
              <a:lnSpc>
                <a:spcPct val="200000"/>
              </a:lnSpc>
            </a:pPr>
            <a:r>
              <a:rPr lang="en-US" dirty="0" smtClean="0">
                <a:hlinkClick r:id="rId3"/>
              </a:rPr>
              <a:t>https://bg.wikipedia.org/wiki/%D0%9B%D1%8F%D1%82%D0%BE</a:t>
            </a:r>
            <a:endParaRPr lang="bg-BG" dirty="0" smtClean="0"/>
          </a:p>
          <a:p>
            <a:pPr>
              <a:lnSpc>
                <a:spcPct val="200000"/>
              </a:lnSpc>
            </a:pPr>
            <a:r>
              <a:rPr lang="en-US" dirty="0" smtClean="0">
                <a:hlinkClick r:id="rId4"/>
              </a:rPr>
              <a:t>https://bg.wikipedia.org/wiki/%D0%95%D1%81%D0%B5%D0%BD</a:t>
            </a:r>
            <a:endParaRPr lang="bg-BG" dirty="0" smtClean="0"/>
          </a:p>
          <a:p>
            <a:pPr>
              <a:lnSpc>
                <a:spcPct val="200000"/>
              </a:lnSpc>
            </a:pPr>
            <a:r>
              <a:rPr lang="en-US" dirty="0" smtClean="0">
                <a:hlinkClick r:id="rId5"/>
              </a:rPr>
              <a:t>https://bg.wikipedia.org/wiki/%D0%97%D0%B8%D0%BC%D0%B0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291032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177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Сезоните</vt:lpstr>
      <vt:lpstr>Пролет</vt:lpstr>
      <vt:lpstr>Лято</vt:lpstr>
      <vt:lpstr>Есен</vt:lpstr>
      <vt:lpstr>Зима</vt:lpstr>
      <vt:lpstr>По материали от: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Редактирайте презентацията!</dc:title>
  <dc:creator>gadjeva</dc:creator>
  <cp:lastModifiedBy>gadjeva</cp:lastModifiedBy>
  <cp:revision>11</cp:revision>
  <dcterms:created xsi:type="dcterms:W3CDTF">2020-03-27T13:27:29Z</dcterms:created>
  <dcterms:modified xsi:type="dcterms:W3CDTF">2020-05-06T11:35:24Z</dcterms:modified>
</cp:coreProperties>
</file>