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5" r:id="rId5"/>
    <p:sldId id="260" r:id="rId6"/>
    <p:sldId id="264" r:id="rId7"/>
    <p:sldId id="266" r:id="rId8"/>
    <p:sldId id="261" r:id="rId9"/>
    <p:sldId id="262" r:id="rId10"/>
    <p:sldId id="263" r:id="rId11"/>
    <p:sldId id="258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0C68C-524B-4612-B1E4-64DBC584E68D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0DA8E-48AE-4415-A2D2-C9FE5F9937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95698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0DA8E-48AE-4415-A2D2-C9FE5F9937E7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7144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4177-459E-4C74-A341-99846F672949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7BC7-E045-4504-9079-A8ED7D8E8B1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4177-459E-4C74-A341-99846F672949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7BC7-E045-4504-9079-A8ED7D8E8B1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4177-459E-4C74-A341-99846F672949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7BC7-E045-4504-9079-A8ED7D8E8B1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4177-459E-4C74-A341-99846F672949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7BC7-E045-4504-9079-A8ED7D8E8B1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4177-459E-4C74-A341-99846F672949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7BC7-E045-4504-9079-A8ED7D8E8B1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4177-459E-4C74-A341-99846F672949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7BC7-E045-4504-9079-A8ED7D8E8B1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4177-459E-4C74-A341-99846F672949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7BC7-E045-4504-9079-A8ED7D8E8B1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4177-459E-4C74-A341-99846F672949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7BC7-E045-4504-9079-A8ED7D8E8B1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4177-459E-4C74-A341-99846F672949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7BC7-E045-4504-9079-A8ED7D8E8B1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4177-459E-4C74-A341-99846F672949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7BC7-E045-4504-9079-A8ED7D8E8B1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4177-459E-4C74-A341-99846F672949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7BC7-E045-4504-9079-A8ED7D8E8B1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E4177-459E-4C74-A341-99846F672949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B7BC7-E045-4504-9079-A8ED7D8E8B14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g.mlp-book.com/fulldemo/Xwk0eisDGN-900/55" TargetMode="External"/><Relationship Id="rId2" Type="http://schemas.openxmlformats.org/officeDocument/2006/relationships/hyperlink" Target="https://www.mon.bg/bg/168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-power-point-templates.com/colored-fabrics-powerpoint-templat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1470025"/>
          </a:xfrm>
        </p:spPr>
        <p:txBody>
          <a:bodyPr/>
          <a:lstStyle/>
          <a:p>
            <a:r>
              <a:rPr lang="bg-BG" dirty="0" smtClean="0">
                <a:latin typeface="Segoe Print" pitchFamily="2" charset="0"/>
              </a:rPr>
              <a:t>Думата и речниковото ѝ значение</a:t>
            </a:r>
            <a:endParaRPr lang="bg-BG" dirty="0">
              <a:latin typeface="Segoe Prin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3886200"/>
            <a:ext cx="7286676" cy="1752600"/>
          </a:xfrm>
        </p:spPr>
        <p:txBody>
          <a:bodyPr>
            <a:normAutofit fontScale="77500" lnSpcReduction="20000"/>
          </a:bodyPr>
          <a:lstStyle/>
          <a:p>
            <a:pPr marR="64008" lvl="0" algn="l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bg-BG" dirty="0" smtClean="0">
                <a:solidFill>
                  <a:schemeClr val="tx1"/>
                </a:solidFill>
                <a:latin typeface="Segoe Print" pitchFamily="2" charset="0"/>
                <a:cs typeface="Times New Roman" pitchFamily="18" charset="0"/>
              </a:rPr>
              <a:t>Изготвил: Даниела Йорданова, студент-практикант по проект „Студентски практики“</a:t>
            </a:r>
          </a:p>
          <a:p>
            <a:pPr marR="64008" lvl="0" algn="l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dirty="0" smtClean="0">
                <a:solidFill>
                  <a:schemeClr val="tx1"/>
                </a:solidFill>
                <a:latin typeface="Segoe Print" pitchFamily="2" charset="0"/>
                <a:cs typeface="Times New Roman" pitchFamily="18" charset="0"/>
              </a:rPr>
              <a:t>Провери и редактира: Диляна Гаджева, ментор по проекта</a:t>
            </a:r>
          </a:p>
          <a:p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2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2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Кои думи са сродни и кои са синоними?</a:t>
            </a:r>
            <a:endParaRPr lang="bg-BG" dirty="0"/>
          </a:p>
        </p:txBody>
      </p:sp>
      <p:sp>
        <p:nvSpPr>
          <p:cNvPr id="4" name="5-Point Star 3"/>
          <p:cNvSpPr/>
          <p:nvPr/>
        </p:nvSpPr>
        <p:spPr>
          <a:xfrm>
            <a:off x="1071538" y="4357694"/>
            <a:ext cx="3571900" cy="17145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  <a:latin typeface="Segoe Print" pitchFamily="2" charset="0"/>
              </a:rPr>
              <a:t>Сродни думи</a:t>
            </a:r>
            <a:endParaRPr lang="bg-BG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4929190" y="2357430"/>
            <a:ext cx="3714776" cy="178595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schemeClr val="tx1"/>
                </a:solidFill>
                <a:latin typeface="Segoe Print" pitchFamily="2" charset="0"/>
              </a:rPr>
              <a:t>Синоними</a:t>
            </a:r>
            <a:endParaRPr lang="bg-BG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5984" y="2285992"/>
            <a:ext cx="13644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000" dirty="0">
                <a:latin typeface="Segoe Print" pitchFamily="2" charset="0"/>
              </a:rPr>
              <a:t> мостра</a:t>
            </a:r>
          </a:p>
        </p:txBody>
      </p:sp>
      <p:sp>
        <p:nvSpPr>
          <p:cNvPr id="7" name="Rectangle 6"/>
          <p:cNvSpPr/>
          <p:nvPr/>
        </p:nvSpPr>
        <p:spPr>
          <a:xfrm>
            <a:off x="4071934" y="3857628"/>
            <a:ext cx="12057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000" dirty="0">
                <a:latin typeface="Segoe Print" pitchFamily="2" charset="0"/>
              </a:rPr>
              <a:t> макет</a:t>
            </a:r>
          </a:p>
        </p:txBody>
      </p:sp>
      <p:sp>
        <p:nvSpPr>
          <p:cNvPr id="8" name="Rectangle 7"/>
          <p:cNvSpPr/>
          <p:nvPr/>
        </p:nvSpPr>
        <p:spPr>
          <a:xfrm>
            <a:off x="5857884" y="5000636"/>
            <a:ext cx="15648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000" dirty="0">
                <a:latin typeface="Segoe Print" pitchFamily="2" charset="0"/>
              </a:rPr>
              <a:t>заготовка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488" y="3286124"/>
            <a:ext cx="11512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000" b="0" i="0" dirty="0" smtClean="0">
                <a:latin typeface="Segoe Print" pitchFamily="2" charset="0"/>
              </a:rPr>
              <a:t>шаблон</a:t>
            </a:r>
            <a:endParaRPr lang="bg-BG" sz="2000" dirty="0">
              <a:latin typeface="Segoe Print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43372" y="2428868"/>
            <a:ext cx="23086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000" dirty="0" smtClean="0">
                <a:latin typeface="Segoe Print" pitchFamily="2" charset="0"/>
              </a:rPr>
              <a:t>домоуправител</a:t>
            </a:r>
            <a:endParaRPr lang="bg-BG" sz="2000" dirty="0">
              <a:latin typeface="Segoe Prin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43570" y="5715016"/>
            <a:ext cx="14590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000" dirty="0" smtClean="0">
                <a:latin typeface="Segoe Print" pitchFamily="2" charset="0"/>
              </a:rPr>
              <a:t>домашен </a:t>
            </a:r>
            <a:endParaRPr lang="bg-BG" sz="2000" dirty="0">
              <a:latin typeface="Segoe Print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472" y="2786058"/>
            <a:ext cx="1962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000" dirty="0" smtClean="0">
                <a:latin typeface="Segoe Print" pitchFamily="2" charset="0"/>
              </a:rPr>
              <a:t>домакинство</a:t>
            </a:r>
            <a:endParaRPr lang="bg-BG" sz="2000" dirty="0">
              <a:latin typeface="Segoe Print" pitchFamily="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1178695" y="3750471"/>
            <a:ext cx="171451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4000496" y="5357826"/>
            <a:ext cx="178595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2"/>
          </p:cNvCxnSpPr>
          <p:nvPr/>
        </p:nvCxnSpPr>
        <p:spPr>
          <a:xfrm rot="5400000">
            <a:off x="3241799" y="2873302"/>
            <a:ext cx="2100221" cy="20115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143240" y="2643182"/>
            <a:ext cx="2000264" cy="357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3"/>
          </p:cNvCxnSpPr>
          <p:nvPr/>
        </p:nvCxnSpPr>
        <p:spPr>
          <a:xfrm>
            <a:off x="4008765" y="3486179"/>
            <a:ext cx="1706243" cy="856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3"/>
          </p:cNvCxnSpPr>
          <p:nvPr/>
        </p:nvCxnSpPr>
        <p:spPr>
          <a:xfrm flipV="1">
            <a:off x="5277713" y="3857628"/>
            <a:ext cx="365857" cy="2000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5893603" y="4321975"/>
            <a:ext cx="1143008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278300" y="3914807"/>
            <a:ext cx="877239" cy="9429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1472" y="3486179"/>
            <a:ext cx="10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latin typeface="Segoe Print" panose="02000600000000000000" pitchFamily="2" charset="0"/>
              </a:rPr>
              <a:t>дом</a:t>
            </a:r>
            <a:endParaRPr lang="bg-BG" sz="2000" dirty="0">
              <a:latin typeface="Segoe Print" panose="02000600000000000000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337AB7"/>
                </a:solidFill>
                <a:hlinkClick r:id="rId2"/>
              </a:rPr>
              <a:t>Учебна програма по български език и литература </a:t>
            </a:r>
            <a:r>
              <a:rPr lang="ru-RU" dirty="0">
                <a:solidFill>
                  <a:srgbClr val="337AB7"/>
                </a:solidFill>
                <a:hlinkClick r:id="rId2"/>
              </a:rPr>
              <a:t>за IІI клас в сила от учебната 2018/2019 година</a:t>
            </a:r>
            <a:r>
              <a:rPr lang="ru-RU" dirty="0">
                <a:solidFill>
                  <a:srgbClr val="333333"/>
                </a:solidFill>
              </a:rPr>
              <a:t>, </a:t>
            </a:r>
            <a:r>
              <a:rPr lang="ru-RU" dirty="0" smtClean="0">
                <a:solidFill>
                  <a:srgbClr val="333333"/>
                </a:solidFill>
              </a:rPr>
              <a:t>утвърдена </a:t>
            </a:r>
            <a:r>
              <a:rPr lang="ru-RU" dirty="0">
                <a:solidFill>
                  <a:srgbClr val="333333"/>
                </a:solidFill>
              </a:rPr>
              <a:t>със Заповед № РД09-1093/25.01.2017 г</a:t>
            </a:r>
            <a:r>
              <a:rPr lang="ru-RU" dirty="0" smtClean="0">
                <a:solidFill>
                  <a:srgbClr val="333333"/>
                </a:solidFill>
              </a:rPr>
              <a:t>. на МОН</a:t>
            </a:r>
          </a:p>
          <a:p>
            <a:r>
              <a:rPr lang="en-US" dirty="0" smtClean="0">
                <a:hlinkClick r:id="rId3"/>
              </a:rPr>
              <a:t>http://bg.mlp-book.com</a:t>
            </a:r>
            <a:endParaRPr lang="bg-BG" dirty="0" smtClean="0"/>
          </a:p>
          <a:p>
            <a:pPr lvl="0"/>
            <a:r>
              <a:rPr lang="en-US" dirty="0" smtClean="0">
                <a:solidFill>
                  <a:prstClr val="black"/>
                </a:solidFill>
                <a:hlinkClick r:id="rId4"/>
              </a:rPr>
              <a:t>https://www.free-power-point-templates.com</a:t>
            </a:r>
            <a:endParaRPr lang="en-US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6766" cy="4654560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Segoe Print" pitchFamily="2" charset="0"/>
              </a:rPr>
              <a:t>С</a:t>
            </a:r>
            <a:r>
              <a:rPr lang="bg-BG" b="1" dirty="0" smtClean="0">
                <a:latin typeface="Segoe Print" pitchFamily="2" charset="0"/>
              </a:rPr>
              <a:t> д</a:t>
            </a:r>
            <a:r>
              <a:rPr lang="ru-RU" b="1" dirty="0" smtClean="0">
                <a:latin typeface="Segoe Print" pitchFamily="2" charset="0"/>
              </a:rPr>
              <a:t>умите</a:t>
            </a:r>
            <a:r>
              <a:rPr lang="ru-RU" dirty="0">
                <a:latin typeface="Segoe Print" pitchFamily="2" charset="0"/>
              </a:rPr>
              <a:t> </a:t>
            </a:r>
            <a:r>
              <a:rPr lang="bg-BG" dirty="0" smtClean="0">
                <a:latin typeface="Segoe Print" pitchFamily="2" charset="0"/>
              </a:rPr>
              <a:t>назоваваме предмети, имена, признаци, действия, състояния и </a:t>
            </a:r>
            <a:r>
              <a:rPr lang="bg-BG" dirty="0" err="1" smtClean="0">
                <a:latin typeface="Segoe Print" pitchFamily="2" charset="0"/>
              </a:rPr>
              <a:t>др</a:t>
            </a:r>
            <a:r>
              <a:rPr lang="ru-RU" dirty="0" smtClean="0">
                <a:latin typeface="Segoe Print" pitchFamily="2" charset="0"/>
              </a:rPr>
              <a:t>. </a:t>
            </a:r>
            <a:r>
              <a:rPr lang="ru-RU" dirty="0">
                <a:latin typeface="Segoe Print" pitchFamily="2" charset="0"/>
              </a:rPr>
              <a:t>Думата е съчетание от </a:t>
            </a:r>
            <a:r>
              <a:rPr lang="ru-RU" dirty="0" smtClean="0">
                <a:latin typeface="Segoe Print" pitchFamily="2" charset="0"/>
              </a:rPr>
              <a:t>звукове, което означава нещо. </a:t>
            </a:r>
            <a:endParaRPr lang="bg-BG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785926"/>
            <a:ext cx="8229600" cy="2143140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Segoe Print" pitchFamily="2" charset="0"/>
              </a:rPr>
              <a:t>Думата може да има пряко и преносно значение.</a:t>
            </a:r>
            <a:endParaRPr lang="bg-BG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329642" cy="4154494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Segoe Print" panose="02000600000000000000" pitchFamily="2" charset="0"/>
              </a:rPr>
              <a:t>Когато използваме думите за ясно и точно назоваване, ние ги употребяваме с тяхното пряко значение</a:t>
            </a:r>
            <a:r>
              <a:rPr lang="bg-BG" dirty="0" smtClean="0"/>
              <a:t>.</a:t>
            </a:r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586790" cy="150019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Segoe Print" pitchFamily="2" charset="0"/>
              </a:rPr>
              <a:t>Основни видове преносни значения на </a:t>
            </a:r>
            <a:r>
              <a:rPr lang="ru-RU" dirty="0" smtClean="0">
                <a:latin typeface="Segoe Print" pitchFamily="2" charset="0"/>
              </a:rPr>
              <a:t>думата:</a:t>
            </a:r>
            <a:r>
              <a:rPr lang="ru-RU" dirty="0"/>
              <a:t/>
            </a:r>
            <a:br>
              <a:rPr lang="ru-RU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44824"/>
            <a:ext cx="8215370" cy="446706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Segoe Print" panose="02000600000000000000" pitchFamily="2" charset="0"/>
              </a:rPr>
              <a:t>употреба </a:t>
            </a:r>
            <a:r>
              <a:rPr lang="ru-RU" dirty="0">
                <a:latin typeface="Segoe Print" panose="02000600000000000000" pitchFamily="2" charset="0"/>
              </a:rPr>
              <a:t>на дума в преносно значение на основата на сходство </a:t>
            </a:r>
            <a:r>
              <a:rPr lang="ru-RU" dirty="0" smtClean="0">
                <a:latin typeface="Segoe Print" panose="02000600000000000000" pitchFamily="2" charset="0"/>
              </a:rPr>
              <a:t>между </a:t>
            </a:r>
            <a:r>
              <a:rPr lang="ru-RU" dirty="0">
                <a:latin typeface="Segoe Print" panose="02000600000000000000" pitchFamily="2" charset="0"/>
              </a:rPr>
              <a:t>два предмета или </a:t>
            </a:r>
            <a:r>
              <a:rPr lang="ru-RU" dirty="0" smtClean="0">
                <a:latin typeface="Segoe Print" panose="02000600000000000000" pitchFamily="2" charset="0"/>
              </a:rPr>
              <a:t>явления;</a:t>
            </a:r>
          </a:p>
          <a:p>
            <a:r>
              <a:rPr lang="ru-RU" dirty="0">
                <a:latin typeface="Segoe Print" panose="02000600000000000000" pitchFamily="2" charset="0"/>
              </a:rPr>
              <a:t>наименованието на един предмет или явление се замества с наименованието на друг върху основата на връзка между тях, например „родна стряха“ или „бащино огнище“ вместо </a:t>
            </a:r>
            <a:r>
              <a:rPr lang="ru-RU" dirty="0" smtClean="0">
                <a:latin typeface="Segoe Print" panose="02000600000000000000" pitchFamily="2" charset="0"/>
              </a:rPr>
              <a:t>дом;</a:t>
            </a:r>
          </a:p>
          <a:p>
            <a:r>
              <a:rPr lang="ru-RU" dirty="0">
                <a:latin typeface="Segoe Print" panose="02000600000000000000" pitchFamily="2" charset="0"/>
              </a:rPr>
              <a:t>олицетворение – характеристики на човека се пренасят върху предмети или </a:t>
            </a:r>
            <a:r>
              <a:rPr lang="ru-RU" dirty="0" smtClean="0">
                <a:latin typeface="Segoe Print" panose="02000600000000000000" pitchFamily="2" charset="0"/>
              </a:rPr>
              <a:t>явления;</a:t>
            </a:r>
            <a:endParaRPr lang="ru-RU" dirty="0">
              <a:latin typeface="Segoe Print" panose="02000600000000000000" pitchFamily="2" charset="0"/>
            </a:endParaRPr>
          </a:p>
          <a:p>
            <a:r>
              <a:rPr lang="ru-RU" dirty="0">
                <a:latin typeface="Segoe Print" panose="02000600000000000000" pitchFamily="2" charset="0"/>
              </a:rPr>
              <a:t>а</a:t>
            </a:r>
            <a:r>
              <a:rPr lang="ru-RU" dirty="0" smtClean="0">
                <a:latin typeface="Segoe Print" panose="02000600000000000000" pitchFamily="2" charset="0"/>
              </a:rPr>
              <a:t>легория</a:t>
            </a:r>
            <a:r>
              <a:rPr lang="ru-RU" dirty="0">
                <a:latin typeface="Segoe Print" panose="02000600000000000000" pitchFamily="2" charset="0"/>
              </a:rPr>
              <a:t> </a:t>
            </a:r>
            <a:r>
              <a:rPr lang="ru-RU" dirty="0" smtClean="0">
                <a:latin typeface="Segoe Print" panose="02000600000000000000" pitchFamily="2" charset="0"/>
              </a:rPr>
              <a:t>– нравствено </a:t>
            </a:r>
            <a:r>
              <a:rPr lang="ru-RU" dirty="0">
                <a:latin typeface="Segoe Print" panose="02000600000000000000" pitchFamily="2" charset="0"/>
              </a:rPr>
              <a:t>качество на човека, което се изразява чрез предмет, явление, </a:t>
            </a:r>
            <a:r>
              <a:rPr lang="ru-RU" dirty="0" smtClean="0">
                <a:latin typeface="Segoe Print" panose="02000600000000000000" pitchFamily="2" charset="0"/>
              </a:rPr>
              <a:t>животно.</a:t>
            </a:r>
            <a:endParaRPr lang="ru-RU" dirty="0">
              <a:latin typeface="Segoe Print" panose="02000600000000000000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3368676"/>
          </a:xfrm>
        </p:spPr>
        <p:txBody>
          <a:bodyPr>
            <a:normAutofit/>
          </a:bodyPr>
          <a:lstStyle/>
          <a:p>
            <a:r>
              <a:rPr lang="bg-BG" dirty="0" smtClean="0"/>
              <a:t>Можете ли да посочите в кой израз има използвана дума с преносно значение?</a:t>
            </a: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3000364" y="4143380"/>
            <a:ext cx="17427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000" dirty="0">
                <a:latin typeface="Segoe Print" pitchFamily="2" charset="0"/>
              </a:rPr>
              <a:t>Уютен дом</a:t>
            </a:r>
          </a:p>
        </p:txBody>
      </p:sp>
      <p:sp>
        <p:nvSpPr>
          <p:cNvPr id="5" name="Rectangle 4"/>
          <p:cNvSpPr/>
          <p:nvPr/>
        </p:nvSpPr>
        <p:spPr>
          <a:xfrm>
            <a:off x="5214942" y="4786322"/>
            <a:ext cx="27045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000" dirty="0">
                <a:latin typeface="Segoe Print" pitchFamily="2" charset="0"/>
              </a:rPr>
              <a:t>Златно синджирче</a:t>
            </a:r>
          </a:p>
        </p:txBody>
      </p:sp>
      <p:sp>
        <p:nvSpPr>
          <p:cNvPr id="6" name="Rectangle 5"/>
          <p:cNvSpPr/>
          <p:nvPr/>
        </p:nvSpPr>
        <p:spPr>
          <a:xfrm>
            <a:off x="785786" y="3500438"/>
            <a:ext cx="23374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000" dirty="0">
                <a:latin typeface="Segoe Print" pitchFamily="2" charset="0"/>
              </a:rPr>
              <a:t>Златно момиче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000364" y="4286256"/>
            <a:ext cx="1885661" cy="1425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5" idx="3"/>
          </p:cNvCxnSpPr>
          <p:nvPr/>
        </p:nvCxnSpPr>
        <p:spPr>
          <a:xfrm flipV="1">
            <a:off x="5357818" y="4986377"/>
            <a:ext cx="2561711" cy="1425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03266"/>
            <a:ext cx="8186766" cy="2511420"/>
          </a:xfrm>
        </p:spPr>
        <p:txBody>
          <a:bodyPr>
            <a:normAutofit/>
          </a:bodyPr>
          <a:lstStyle/>
          <a:p>
            <a:r>
              <a:rPr lang="bg-BG" dirty="0" smtClean="0"/>
              <a:t>А можете ли да </a:t>
            </a:r>
            <a:r>
              <a:rPr lang="bg-BG" dirty="0"/>
              <a:t>я</a:t>
            </a:r>
            <a:r>
              <a:rPr lang="bg-BG" dirty="0" smtClean="0"/>
              <a:t> замените с думи, които ще са с пряко значение? </a:t>
            </a: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2987824" y="3524580"/>
            <a:ext cx="36433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dirty="0" smtClean="0">
                <a:latin typeface="Segoe Print" pitchFamily="2" charset="0"/>
              </a:rPr>
              <a:t>Добро момиче</a:t>
            </a:r>
            <a:endParaRPr lang="bg-BG" sz="2800" dirty="0">
              <a:latin typeface="Segoe Print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86795" y="4437112"/>
            <a:ext cx="3804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800" dirty="0" smtClean="0">
                <a:latin typeface="Segoe Print" pitchFamily="2" charset="0"/>
              </a:rPr>
              <a:t>Работливо момиче</a:t>
            </a:r>
            <a:endParaRPr lang="bg-BG" sz="28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86808" cy="5072098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+mn-lt"/>
              </a:rPr>
              <a:t>Важно е да знаем значението на думите, които използваме. </a:t>
            </a:r>
            <a:br>
              <a:rPr lang="bg-BG" dirty="0" smtClean="0">
                <a:latin typeface="+mn-lt"/>
              </a:rPr>
            </a:br>
            <a:r>
              <a:rPr lang="bg-BG" dirty="0">
                <a:latin typeface="+mn-lt"/>
              </a:rPr>
              <a:t/>
            </a:r>
            <a:br>
              <a:rPr lang="bg-BG" dirty="0">
                <a:latin typeface="+mn-lt"/>
              </a:rPr>
            </a:br>
            <a:r>
              <a:rPr lang="bg-BG" dirty="0" smtClean="0">
                <a:latin typeface="+mn-lt"/>
              </a:rPr>
              <a:t>Трябва да се прави разлика и между сродни думи и синоними.</a:t>
            </a:r>
            <a:endParaRPr lang="bg-BG" dirty="0"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5368940"/>
          </a:xfrm>
        </p:spPr>
        <p:txBody>
          <a:bodyPr>
            <a:normAutofit/>
          </a:bodyPr>
          <a:lstStyle/>
          <a:p>
            <a:r>
              <a:rPr lang="bg-BG" b="1" dirty="0" smtClean="0"/>
              <a:t>Синонимите</a:t>
            </a:r>
            <a:r>
              <a:rPr lang="bg-BG" dirty="0" smtClean="0"/>
              <a:t> са близки по значение думи, но с различен звуков състав.</a:t>
            </a:r>
            <a:br>
              <a:rPr lang="bg-BG" dirty="0" smtClean="0"/>
            </a:br>
            <a:r>
              <a:rPr lang="bg-BG" b="1" dirty="0" smtClean="0"/>
              <a:t>Сродните думи </a:t>
            </a:r>
            <a:r>
              <a:rPr lang="bg-BG" dirty="0" smtClean="0"/>
              <a:t>са близки по звуков състав, те са с общ корен, образуват се една от друга, но са различни по значение.</a:t>
            </a:r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229</Words>
  <Application>Microsoft Office PowerPoint</Application>
  <PresentationFormat>On-screen Show (4:3)</PresentationFormat>
  <Paragraphs>36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Print</vt:lpstr>
      <vt:lpstr>Times New Roman</vt:lpstr>
      <vt:lpstr>Office Theme</vt:lpstr>
      <vt:lpstr>Думата и речниковото ѝ значение</vt:lpstr>
      <vt:lpstr>С думите назоваваме предмети, имена, признаци, действия, състояния и др. Думата е съчетание от звукове, което означава нещо. </vt:lpstr>
      <vt:lpstr>Думата може да има пряко и преносно значение.</vt:lpstr>
      <vt:lpstr>Когато използваме думите за ясно и точно назоваване, ние ги употребяваме с тяхното пряко значение.</vt:lpstr>
      <vt:lpstr>Основни видове преносни значения на думата: </vt:lpstr>
      <vt:lpstr>Можете ли да посочите в кой израз има използвана дума с преносно значение?</vt:lpstr>
      <vt:lpstr>А можете ли да я замените с думи, които ще са с пряко значение? </vt:lpstr>
      <vt:lpstr>Важно е да знаем значението на думите, които използваме.   Трябва да се прави разлика и между сродни думи и синоними.</vt:lpstr>
      <vt:lpstr>Синонимите са близки по значение думи, но с различен звуков състав. Сродните думи са близки по звуков състав, те са с общ корен, образуват се една от друга, но са различни по значение.</vt:lpstr>
      <vt:lpstr>Кои думи са сродни и кои са синоними?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Думата и речниковото ѝ значение</dc:title>
  <dc:creator>Galya</dc:creator>
  <cp:lastModifiedBy>Диляна Гаджева</cp:lastModifiedBy>
  <cp:revision>17</cp:revision>
  <dcterms:created xsi:type="dcterms:W3CDTF">2018-07-18T12:05:33Z</dcterms:created>
  <dcterms:modified xsi:type="dcterms:W3CDTF">2018-08-01T04:02:28Z</dcterms:modified>
</cp:coreProperties>
</file>