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A305-6098-4C2E-A0C5-822A9CAD8CFC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4079-0B20-48CB-9DC2-D1056A546D6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A305-6098-4C2E-A0C5-822A9CAD8CFC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4079-0B20-48CB-9DC2-D1056A546D6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A305-6098-4C2E-A0C5-822A9CAD8CFC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4079-0B20-48CB-9DC2-D1056A546D6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A305-6098-4C2E-A0C5-822A9CAD8CFC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4079-0B20-48CB-9DC2-D1056A546D6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A305-6098-4C2E-A0C5-822A9CAD8CFC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4079-0B20-48CB-9DC2-D1056A546D6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A305-6098-4C2E-A0C5-822A9CAD8CFC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4079-0B20-48CB-9DC2-D1056A546D6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A305-6098-4C2E-A0C5-822A9CAD8CFC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4079-0B20-48CB-9DC2-D1056A546D6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A305-6098-4C2E-A0C5-822A9CAD8CFC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4079-0B20-48CB-9DC2-D1056A546D6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A305-6098-4C2E-A0C5-822A9CAD8CFC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4079-0B20-48CB-9DC2-D1056A546D6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A305-6098-4C2E-A0C5-822A9CAD8CFC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4079-0B20-48CB-9DC2-D1056A546D6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A305-6098-4C2E-A0C5-822A9CAD8CFC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4079-0B20-48CB-9DC2-D1056A546D6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9A305-6098-4C2E-A0C5-822A9CAD8CFC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04079-0B20-48CB-9DC2-D1056A546D64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helpbg.wordpress.com/80-85-%D0%B4%D0%B5%D0%BB%D0%B5%D0%BD%D0%B8%D0%B5-%D1%81-%D0%B4%D0%B2%D1%83%D1%86%D0%B8%D1%84%D1%80%D0%B5%D0%BD%D0%BE-%D1%87%D0%B8%D1%81%D0%BB%D0%BE-147612/" TargetMode="External"/><Relationship Id="rId2" Type="http://schemas.openxmlformats.org/officeDocument/2006/relationships/hyperlink" Target="https://www.mon.bg/bg/219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g.wikipedia.org/wiki/%D0%9A%D0%B0%D0%BB%D0%BA%D1%83%D0%BB%D0%B0%D1%82%D0%BE%D1%8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3886200"/>
            <a:ext cx="7429552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Segoe Print" pitchFamily="2" charset="0"/>
              </a:rPr>
              <a:t>Изготвил: Галя Караджова, студент- практикант по проект „Студентски практики“</a:t>
            </a:r>
          </a:p>
          <a:p>
            <a:r>
              <a:rPr lang="ru-RU" dirty="0" smtClean="0">
                <a:solidFill>
                  <a:schemeClr val="tx1"/>
                </a:solidFill>
                <a:latin typeface="Segoe Print" pitchFamily="2" charset="0"/>
              </a:rPr>
              <a:t>Провери и редактира: Диляна Гаджева, ментор по проекта</a:t>
            </a:r>
          </a:p>
          <a:p>
            <a:endParaRPr lang="bg-BG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Segoe Print" pitchFamily="2" charset="0"/>
              </a:rPr>
              <a:t>Деление на многоцифрено число с двуцифрено</a:t>
            </a:r>
            <a:endParaRPr lang="bg-BG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940444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Segoe Print" pitchFamily="2" charset="0"/>
              </a:rPr>
              <a:t>За разлика от умножението, при делението започваме да пресмятаме от първите цифри на делимото.</a:t>
            </a:r>
            <a:endParaRPr lang="bg-BG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142976" y="1000108"/>
            <a:ext cx="37176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1452 : 12 =</a:t>
            </a:r>
            <a:endParaRPr kumimoji="0" lang="bg-BG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inus 4"/>
          <p:cNvSpPr/>
          <p:nvPr/>
        </p:nvSpPr>
        <p:spPr>
          <a:xfrm>
            <a:off x="857224" y="1857364"/>
            <a:ext cx="500066" cy="2857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Minus 5"/>
          <p:cNvSpPr/>
          <p:nvPr/>
        </p:nvSpPr>
        <p:spPr>
          <a:xfrm>
            <a:off x="1643042" y="4929198"/>
            <a:ext cx="500066" cy="2857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Minus 6"/>
          <p:cNvSpPr/>
          <p:nvPr/>
        </p:nvSpPr>
        <p:spPr>
          <a:xfrm>
            <a:off x="1214414" y="3500438"/>
            <a:ext cx="481018" cy="2143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4686247" y="994384"/>
            <a:ext cx="5693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bg-BG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214414" y="1903530"/>
            <a:ext cx="8771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</a:t>
            </a:r>
            <a:endParaRPr kumimoji="0" lang="bg-BG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14414" y="2714620"/>
            <a:ext cx="10715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1822431" y="2250273"/>
            <a:ext cx="78502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643042" y="2786058"/>
            <a:ext cx="8771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</a:t>
            </a:r>
            <a:endParaRPr kumimoji="0" lang="bg-BG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35840" y="994383"/>
            <a:ext cx="5693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bg-BG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71604" y="3500438"/>
            <a:ext cx="8771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</a:t>
            </a:r>
            <a:endParaRPr kumimoji="0" lang="bg-BG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428728" y="4357694"/>
            <a:ext cx="12858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1393803" y="3107529"/>
            <a:ext cx="235666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000232" y="5072074"/>
            <a:ext cx="8771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</a:t>
            </a:r>
            <a:endParaRPr kumimoji="0" lang="bg-BG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000232" y="4357694"/>
            <a:ext cx="8771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</a:t>
            </a:r>
            <a:endParaRPr kumimoji="0" lang="bg-BG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857356" y="5857892"/>
            <a:ext cx="12858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614389" y="994383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bg-BG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357422" y="5786454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4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bg-BG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5" grpId="0" animBg="1"/>
      <p:bldP spid="6" grpId="0" animBg="1"/>
      <p:bldP spid="7" grpId="0" animBg="1"/>
      <p:bldP spid="8" grpId="0"/>
      <p:bldP spid="3074" grpId="0"/>
      <p:bldP spid="3075" grpId="0"/>
      <p:bldP spid="16" grpId="0"/>
      <p:bldP spid="3076" grpId="0"/>
      <p:bldP spid="3077" grpId="0"/>
      <p:bldP spid="3078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Segoe Print" pitchFamily="2" charset="0"/>
              </a:rPr>
              <a:t>Делението се извършва така:</a:t>
            </a:r>
            <a:endParaRPr lang="bg-BG" dirty="0">
              <a:latin typeface="Segoe Print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bg-BG" dirty="0" smtClean="0">
                <a:latin typeface="Segoe Print" pitchFamily="2" charset="0"/>
              </a:rPr>
              <a:t>14 не се дели на 12 и се търси най-близкото по-малко число, което се дели на 12.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>
                <a:latin typeface="Segoe Print" pitchFamily="2" charset="0"/>
              </a:rPr>
              <a:t>Това е 12. Записва се в частното 1 и се прави проверка:     1 . 12 = 12.      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>
                <a:latin typeface="Segoe Print" pitchFamily="2" charset="0"/>
              </a:rPr>
              <a:t>Изважда се 14 – 12 и се получава остатък 2. 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>
                <a:latin typeface="Segoe Print" pitchFamily="2" charset="0"/>
              </a:rPr>
              <a:t>До цифрата 2 се сваля 5. Най-близкото по-малко число, делящо се на 12, е 24.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>
                <a:latin typeface="Segoe Print" pitchFamily="2" charset="0"/>
              </a:rPr>
              <a:t>24 : 12 = 2. Записва се в частното 2 и се прави проверка:  2 . 12 = 24.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>
                <a:latin typeface="Segoe Print" pitchFamily="2" charset="0"/>
              </a:rPr>
              <a:t>Изважда се 25 – 24 и се получава остатък 1.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>
                <a:latin typeface="Segoe Print" pitchFamily="2" charset="0"/>
              </a:rPr>
              <a:t>До цифрата 1 сваляме 2 – получава се 12, което се дели на 12. </a:t>
            </a:r>
            <a:r>
              <a:rPr lang="bg-BG" dirty="0">
                <a:latin typeface="Segoe Print" pitchFamily="2" charset="0"/>
              </a:rPr>
              <a:t>З</a:t>
            </a:r>
            <a:r>
              <a:rPr lang="bg-BG" dirty="0" smtClean="0">
                <a:latin typeface="Segoe Print" pitchFamily="2" charset="0"/>
              </a:rPr>
              <a:t>аписваме в частното 1 и правим проверка: 1 . 12 = 12.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>
                <a:latin typeface="Segoe Print" pitchFamily="2" charset="0"/>
              </a:rPr>
              <a:t>Изваждаме 12 – 12 и получаваме остатък 0. Няма други цифри за сваляне – делението е приключило.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>
                <a:latin typeface="Segoe Print" pitchFamily="2" charset="0"/>
              </a:rPr>
              <a:t>Правим проверка – умножаваме частното по делителя.</a:t>
            </a:r>
            <a:endParaRPr lang="bg-BG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Segoe Print" pitchFamily="2" charset="0"/>
              </a:rPr>
              <a:t>Като получим частното, правим проверка:</a:t>
            </a:r>
            <a:endParaRPr lang="bg-BG" dirty="0">
              <a:latin typeface="Segoe Print" pitchFamily="2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142976" y="1857364"/>
            <a:ext cx="33121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121 . </a:t>
            </a:r>
            <a:r>
              <a:rPr kumimoji="0" lang="bg-BG" sz="6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bg-BG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bg-BG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endParaRPr kumimoji="0" lang="bg-BG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85852" y="3000372"/>
            <a:ext cx="20717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142976" y="2984841"/>
            <a:ext cx="13388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242</a:t>
            </a:r>
            <a:endParaRPr kumimoji="0" lang="bg-BG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lus 8"/>
          <p:cNvSpPr/>
          <p:nvPr/>
        </p:nvSpPr>
        <p:spPr>
          <a:xfrm>
            <a:off x="500034" y="3701711"/>
            <a:ext cx="428628" cy="57150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724653" y="3836820"/>
            <a:ext cx="13388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6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121</a:t>
            </a:r>
            <a:endParaRPr kumimoji="0" lang="bg-BG" sz="6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811416" y="4976319"/>
            <a:ext cx="16430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71179" y="5109662"/>
            <a:ext cx="172354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1452</a:t>
            </a:r>
            <a:endParaRPr kumimoji="0" lang="bg-BG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355976" y="1819551"/>
            <a:ext cx="172354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1452</a:t>
            </a:r>
            <a:endParaRPr kumimoji="0" lang="bg-BG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433" grpId="0"/>
      <p:bldP spid="18434" grpId="0"/>
      <p:bldP spid="9" grpId="0" animBg="1"/>
      <p:bldP spid="18435" grpId="0"/>
      <p:bldP spid="18436" grpId="0"/>
      <p:bldP spid="184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4429156"/>
          </a:xfrm>
        </p:spPr>
        <p:txBody>
          <a:bodyPr>
            <a:normAutofit/>
          </a:bodyPr>
          <a:lstStyle/>
          <a:p>
            <a:r>
              <a:rPr lang="bg-BG" sz="6000" dirty="0" smtClean="0">
                <a:latin typeface="Segoe Print" pitchFamily="2" charset="0"/>
              </a:rPr>
              <a:t>Знаете ли какво е калкулатор?</a:t>
            </a:r>
            <a:endParaRPr lang="bg-BG" sz="60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565469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Segoe Print" pitchFamily="2" charset="0"/>
              </a:rPr>
              <a:t>Съвременният </a:t>
            </a:r>
            <a:r>
              <a:rPr lang="ru-RU" sz="3600" b="1" dirty="0" smtClean="0">
                <a:latin typeface="Segoe Print" pitchFamily="2" charset="0"/>
              </a:rPr>
              <a:t>калкулатор</a:t>
            </a:r>
            <a:r>
              <a:rPr lang="ru-RU" sz="3600" dirty="0" smtClean="0">
                <a:latin typeface="Segoe Print" pitchFamily="2" charset="0"/>
              </a:rPr>
              <a:t> </a:t>
            </a:r>
            <a:br>
              <a:rPr lang="ru-RU" sz="3600" dirty="0" smtClean="0">
                <a:latin typeface="Segoe Print" pitchFamily="2" charset="0"/>
              </a:rPr>
            </a:br>
            <a:r>
              <a:rPr lang="ru-RU" sz="3600" dirty="0" smtClean="0">
                <a:latin typeface="Segoe Print" pitchFamily="2" charset="0"/>
              </a:rPr>
              <a:t>представлява усъвършенствана преносима сметачна машина, с помощта на която могат да се извършват математически изчисления. Възможните изчисления зависят преди всичко от самия калкулатор.</a:t>
            </a:r>
            <a:endParaRPr lang="bg-BG" sz="36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hlinkClick r:id="rId2"/>
              </a:rPr>
              <a:t>Учебна програма по математика за IV клас</a:t>
            </a:r>
            <a:r>
              <a:rPr lang="ru-RU" dirty="0"/>
              <a:t> в сила от учебната 2019/2020 година, утвърдена със Заповед № РД09-5778 от 22.11.2017 г. на министъра на образованието и науката</a:t>
            </a:r>
            <a:endParaRPr lang="bg-BG" dirty="0"/>
          </a:p>
          <a:p>
            <a:r>
              <a:rPr lang="en-US" dirty="0" smtClean="0">
                <a:hlinkClick r:id="rId3"/>
              </a:rPr>
              <a:t>https://mathhelpbg.wordpress.com</a:t>
            </a:r>
            <a:endParaRPr lang="bg-BG" dirty="0" smtClean="0"/>
          </a:p>
          <a:p>
            <a:r>
              <a:rPr lang="en-US" dirty="0" smtClean="0">
                <a:hlinkClick r:id="rId4"/>
              </a:rPr>
              <a:t>https://bg.wikipedia.org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2451</TotalTime>
  <Words>281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Segoe Print</vt:lpstr>
      <vt:lpstr>Times New Roman</vt:lpstr>
      <vt:lpstr>Office Theme</vt:lpstr>
      <vt:lpstr>Деление на многоцифрено число с двуцифрено</vt:lpstr>
      <vt:lpstr>За разлика от умножението, при делението започваме да пресмятаме от първите цифри на делимото.</vt:lpstr>
      <vt:lpstr>PowerPoint Presentation</vt:lpstr>
      <vt:lpstr>Делението се извършва така:</vt:lpstr>
      <vt:lpstr>Като получим частното, правим проверка:</vt:lpstr>
      <vt:lpstr>Знаете ли какво е калкулатор?</vt:lpstr>
      <vt:lpstr>Съвременният калкулатор  представлява усъвършенствана преносима сметачна машина, с помощта на която могат да се извършват математически изчисления. Възможните изчисления зависят преди всичко от самия калкулатор.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Galya</dc:creator>
  <cp:lastModifiedBy>Диляна Гаджева</cp:lastModifiedBy>
  <cp:revision>15</cp:revision>
  <dcterms:created xsi:type="dcterms:W3CDTF">2018-07-31T13:20:03Z</dcterms:created>
  <dcterms:modified xsi:type="dcterms:W3CDTF">2018-08-21T15:54:52Z</dcterms:modified>
</cp:coreProperties>
</file>