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3" r:id="rId7"/>
    <p:sldId id="262" r:id="rId8"/>
    <p:sldId id="261" r:id="rId9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87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84EA37-0B04-4E92-9519-55FB8FB256AE}" type="datetimeFigureOut">
              <a:rPr lang="bg-BG" smtClean="0"/>
              <a:t>21.8.2018 г.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4BA3DE-C61C-4ED4-A10C-553C4BAA2967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8719374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4BA3DE-C61C-4ED4-A10C-553C4BAA2967}" type="slidenum">
              <a:rPr lang="bg-BG" smtClean="0"/>
              <a:t>8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2043602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25904-CC85-49F8-975F-38AB702A1FC3}" type="datetimeFigureOut">
              <a:rPr lang="bg-BG" smtClean="0"/>
              <a:pPr/>
              <a:t>21.8.2018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D20F3-770E-4910-9A3B-136AE2985D76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  <p:transition>
    <p:circl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25904-CC85-49F8-975F-38AB702A1FC3}" type="datetimeFigureOut">
              <a:rPr lang="bg-BG" smtClean="0"/>
              <a:pPr/>
              <a:t>21.8.2018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D20F3-770E-4910-9A3B-136AE2985D76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  <p:transition>
    <p:circl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25904-CC85-49F8-975F-38AB702A1FC3}" type="datetimeFigureOut">
              <a:rPr lang="bg-BG" smtClean="0"/>
              <a:pPr/>
              <a:t>21.8.2018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D20F3-770E-4910-9A3B-136AE2985D76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  <p:transition>
    <p:circl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25904-CC85-49F8-975F-38AB702A1FC3}" type="datetimeFigureOut">
              <a:rPr lang="bg-BG" smtClean="0"/>
              <a:pPr/>
              <a:t>21.8.2018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D20F3-770E-4910-9A3B-136AE2985D76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  <p:transition>
    <p:circl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25904-CC85-49F8-975F-38AB702A1FC3}" type="datetimeFigureOut">
              <a:rPr lang="bg-BG" smtClean="0"/>
              <a:pPr/>
              <a:t>21.8.2018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D20F3-770E-4910-9A3B-136AE2985D76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  <p:transition>
    <p:circl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25904-CC85-49F8-975F-38AB702A1FC3}" type="datetimeFigureOut">
              <a:rPr lang="bg-BG" smtClean="0"/>
              <a:pPr/>
              <a:t>21.8.2018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D20F3-770E-4910-9A3B-136AE2985D76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  <p:transition>
    <p:circl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25904-CC85-49F8-975F-38AB702A1FC3}" type="datetimeFigureOut">
              <a:rPr lang="bg-BG" smtClean="0"/>
              <a:pPr/>
              <a:t>21.8.2018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D20F3-770E-4910-9A3B-136AE2985D76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  <p:transition>
    <p:circl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25904-CC85-49F8-975F-38AB702A1FC3}" type="datetimeFigureOut">
              <a:rPr lang="bg-BG" smtClean="0"/>
              <a:pPr/>
              <a:t>21.8.2018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D20F3-770E-4910-9A3B-136AE2985D76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  <p:transition>
    <p:circl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25904-CC85-49F8-975F-38AB702A1FC3}" type="datetimeFigureOut">
              <a:rPr lang="bg-BG" smtClean="0"/>
              <a:pPr/>
              <a:t>21.8.2018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D20F3-770E-4910-9A3B-136AE2985D76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  <p:transition>
    <p:circl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25904-CC85-49F8-975F-38AB702A1FC3}" type="datetimeFigureOut">
              <a:rPr lang="bg-BG" smtClean="0"/>
              <a:pPr/>
              <a:t>21.8.2018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D20F3-770E-4910-9A3B-136AE2985D76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  <p:transition>
    <p:circl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25904-CC85-49F8-975F-38AB702A1FC3}" type="datetimeFigureOut">
              <a:rPr lang="bg-BG" smtClean="0"/>
              <a:pPr/>
              <a:t>21.8.2018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D20F3-770E-4910-9A3B-136AE2985D76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  <p:transition>
    <p:circl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725904-CC85-49F8-975F-38AB702A1FC3}" type="datetimeFigureOut">
              <a:rPr lang="bg-BG" smtClean="0"/>
              <a:pPr/>
              <a:t>21.8.2018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3D20F3-770E-4910-9A3B-136AE2985D76}" type="slidenum">
              <a:rPr lang="bg-BG" smtClean="0"/>
              <a:pPr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circl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on.bg/bg/2190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slideshare.net/c.gergova/8-393501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5786" y="1714488"/>
            <a:ext cx="7772400" cy="1470025"/>
          </a:xfrm>
        </p:spPr>
        <p:txBody>
          <a:bodyPr/>
          <a:lstStyle/>
          <a:p>
            <a:r>
              <a:rPr lang="bg-BG" dirty="0" smtClean="0"/>
              <a:t>Деление на многоцифрено число с едноцифрено</a:t>
            </a:r>
            <a:endParaRPr lang="bg-B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bg-BG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Изготвил: Галя Караджова, студент- практикант по проект„Студентски практики“</a:t>
            </a:r>
          </a:p>
          <a:p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Провери и редактира: Диляна Гаджева, ментор по проекта</a:t>
            </a:r>
          </a:p>
          <a:p>
            <a:endParaRPr lang="bg-BG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57158" y="21429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делението започваме от първата цифра.</a:t>
            </a:r>
            <a:endParaRPr lang="bg-B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rot="5400000">
            <a:off x="2744919" y="2693633"/>
            <a:ext cx="71438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908523" y="5459958"/>
            <a:ext cx="5715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625504" y="1628800"/>
            <a:ext cx="231505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62</a:t>
            </a:r>
            <a:r>
              <a:rPr lang="bg-BG" sz="4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7</a:t>
            </a:r>
            <a:r>
              <a:rPr kumimoji="0" lang="bg-BG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bg-BG" sz="4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5 =</a:t>
            </a:r>
            <a:endParaRPr kumimoji="0" lang="en-US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625504" y="2271742"/>
            <a:ext cx="44114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g-BG" sz="4000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</a:t>
            </a:r>
            <a:endParaRPr lang="bg-BG" dirty="0"/>
          </a:p>
        </p:txBody>
      </p:sp>
      <p:sp>
        <p:nvSpPr>
          <p:cNvPr id="8" name="Minus 7"/>
          <p:cNvSpPr/>
          <p:nvPr/>
        </p:nvSpPr>
        <p:spPr>
          <a:xfrm>
            <a:off x="2339752" y="2200304"/>
            <a:ext cx="357190" cy="142876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cxnSp>
        <p:nvCxnSpPr>
          <p:cNvPr id="10" name="Straight Connector 9"/>
          <p:cNvCxnSpPr/>
          <p:nvPr/>
        </p:nvCxnSpPr>
        <p:spPr>
          <a:xfrm>
            <a:off x="2482628" y="2843246"/>
            <a:ext cx="5715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625504" y="2986122"/>
            <a:ext cx="69762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g-BG" sz="4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  <a:r>
              <a:rPr lang="en-US" sz="4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endParaRPr lang="bg-BG" sz="4000" dirty="0"/>
          </a:p>
        </p:txBody>
      </p:sp>
      <p:sp>
        <p:nvSpPr>
          <p:cNvPr id="14" name="Minus 13"/>
          <p:cNvSpPr/>
          <p:nvPr/>
        </p:nvSpPr>
        <p:spPr>
          <a:xfrm>
            <a:off x="2411190" y="3557626"/>
            <a:ext cx="357190" cy="142876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15" name="Rectangle 14"/>
          <p:cNvSpPr/>
          <p:nvPr/>
        </p:nvSpPr>
        <p:spPr>
          <a:xfrm>
            <a:off x="2606149" y="3544590"/>
            <a:ext cx="69762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g-BG" sz="4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10</a:t>
            </a:r>
            <a:endParaRPr lang="bg-BG" sz="4000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2699875" y="4230786"/>
            <a:ext cx="5715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3385976" y="2264617"/>
            <a:ext cx="216" cy="19661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2846077" y="4194935"/>
            <a:ext cx="69762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bg-BG" sz="4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7</a:t>
            </a:r>
            <a:endParaRPr lang="bg-BG" sz="4000" dirty="0"/>
          </a:p>
        </p:txBody>
      </p:sp>
      <p:sp>
        <p:nvSpPr>
          <p:cNvPr id="21" name="Rectangle 20"/>
          <p:cNvSpPr/>
          <p:nvPr/>
        </p:nvSpPr>
        <p:spPr>
          <a:xfrm>
            <a:off x="2827818" y="4783182"/>
            <a:ext cx="69762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25</a:t>
            </a:r>
            <a:endParaRPr lang="bg-BG" sz="4000" dirty="0"/>
          </a:p>
        </p:txBody>
      </p:sp>
      <p:sp>
        <p:nvSpPr>
          <p:cNvPr id="22" name="Rectangle 21"/>
          <p:cNvSpPr/>
          <p:nvPr/>
        </p:nvSpPr>
        <p:spPr>
          <a:xfrm>
            <a:off x="3088313" y="5368502"/>
            <a:ext cx="76906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sz="4000" dirty="0" smtClean="0">
                <a:latin typeface="Times New Roman" pitchFamily="18" charset="0"/>
                <a:cs typeface="Times New Roman" pitchFamily="18" charset="0"/>
              </a:rPr>
              <a:t>25</a:t>
            </a:r>
            <a:endParaRPr lang="bg-BG" sz="4000" dirty="0"/>
          </a:p>
        </p:txBody>
      </p:sp>
      <p:sp>
        <p:nvSpPr>
          <p:cNvPr id="23" name="Minus 22"/>
          <p:cNvSpPr/>
          <p:nvPr/>
        </p:nvSpPr>
        <p:spPr>
          <a:xfrm>
            <a:off x="2562258" y="4767565"/>
            <a:ext cx="357190" cy="142876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5079480" y="1622576"/>
            <a:ext cx="44114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g-BG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5699717" y="1608594"/>
            <a:ext cx="57150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4800019" y="1628800"/>
            <a:ext cx="50003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bg-BG" sz="4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Rectangle 5"/>
          <p:cNvSpPr>
            <a:spLocks noChangeArrowheads="1"/>
          </p:cNvSpPr>
          <p:nvPr/>
        </p:nvSpPr>
        <p:spPr bwMode="auto">
          <a:xfrm>
            <a:off x="5399181" y="1616352"/>
            <a:ext cx="57150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 flipH="1">
            <a:off x="3596304" y="2316480"/>
            <a:ext cx="336" cy="31434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Minus 27"/>
          <p:cNvSpPr/>
          <p:nvPr/>
        </p:nvSpPr>
        <p:spPr>
          <a:xfrm>
            <a:off x="2899324" y="5974879"/>
            <a:ext cx="357190" cy="142876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29" name="Rectangle 28"/>
          <p:cNvSpPr/>
          <p:nvPr/>
        </p:nvSpPr>
        <p:spPr>
          <a:xfrm>
            <a:off x="3101315" y="5908914"/>
            <a:ext cx="69762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25</a:t>
            </a:r>
            <a:endParaRPr lang="bg-BG" sz="4000" dirty="0"/>
          </a:p>
        </p:txBody>
      </p:sp>
      <p:cxnSp>
        <p:nvCxnSpPr>
          <p:cNvPr id="18" name="Straight Connector 17"/>
          <p:cNvCxnSpPr/>
          <p:nvPr/>
        </p:nvCxnSpPr>
        <p:spPr>
          <a:xfrm flipV="1">
            <a:off x="3193504" y="6486795"/>
            <a:ext cx="558682" cy="38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3355269" y="6357870"/>
            <a:ext cx="3030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bg-BG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123" grpId="0"/>
      <p:bldP spid="7" grpId="0"/>
      <p:bldP spid="8" grpId="0" animBg="1"/>
      <p:bldP spid="13" grpId="0"/>
      <p:bldP spid="14" grpId="0" animBg="1"/>
      <p:bldP spid="15" grpId="0"/>
      <p:bldP spid="20" grpId="0"/>
      <p:bldP spid="21" grpId="0"/>
      <p:bldP spid="22" grpId="0"/>
      <p:bldP spid="23" grpId="0" animBg="1"/>
      <p:bldP spid="5124" grpId="0"/>
      <p:bldP spid="5125" grpId="0"/>
      <p:bldP spid="5126" grpId="0"/>
      <p:bldP spid="24" grpId="0"/>
      <p:bldP spid="28" grpId="0" animBg="1"/>
      <p:bldP spid="29" grpId="0"/>
      <p:bldP spid="3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1714488"/>
            <a:ext cx="7929618" cy="2428892"/>
          </a:xfrm>
        </p:spPr>
        <p:txBody>
          <a:bodyPr/>
          <a:lstStyle/>
          <a:p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Винаги трябва да правим проверка, за да разберем дали </a:t>
            </a:r>
            <a:r>
              <a:rPr lang="bg-BG" dirty="0">
                <a:latin typeface="Times New Roman" pitchFamily="18" charset="0"/>
                <a:cs typeface="Times New Roman" pitchFamily="18" charset="0"/>
              </a:rPr>
              <a:t>сме решавали правилно.</a:t>
            </a:r>
          </a:p>
        </p:txBody>
      </p:sp>
      <p:sp>
        <p:nvSpPr>
          <p:cNvPr id="4" name="Rectangle 3"/>
          <p:cNvSpPr/>
          <p:nvPr/>
        </p:nvSpPr>
        <p:spPr>
          <a:xfrm>
            <a:off x="2765838" y="4214818"/>
            <a:ext cx="342273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g-BG" sz="4000" dirty="0" smtClean="0">
                <a:latin typeface="Times New Roman" pitchFamily="18" charset="0"/>
                <a:cs typeface="Times New Roman" pitchFamily="18" charset="0"/>
              </a:rPr>
              <a:t>1255 . 5 = 6275</a:t>
            </a:r>
            <a:endParaRPr lang="bg-BG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14290"/>
            <a:ext cx="8686800" cy="1368412"/>
          </a:xfrm>
        </p:spPr>
        <p:txBody>
          <a:bodyPr>
            <a:noAutofit/>
          </a:bodyPr>
          <a:lstStyle/>
          <a:p>
            <a:r>
              <a:rPr lang="bg-BG" sz="3600" b="1" dirty="0" smtClean="0">
                <a:latin typeface="Times New Roman" pitchFamily="18" charset="0"/>
                <a:cs typeface="Times New Roman" pitchFamily="18" charset="0"/>
              </a:rPr>
              <a:t>Нека да решим няколко задачи. Свържете всеки числов израз с неговата стойност.</a:t>
            </a:r>
            <a:endParaRPr lang="bg-BG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09165" y="2585939"/>
            <a:ext cx="301076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g-BG" sz="4000" dirty="0" smtClean="0">
                <a:latin typeface="Times New Roman" pitchFamily="18" charset="0"/>
                <a:cs typeface="Times New Roman" pitchFamily="18" charset="0"/>
              </a:rPr>
              <a:t>(963 + 39) : 3</a:t>
            </a:r>
            <a:endParaRPr lang="bg-BG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1500166" y="5214950"/>
            <a:ext cx="1285884" cy="8572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248</a:t>
            </a:r>
            <a:endParaRPr lang="bg-BG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4000495" y="5214950"/>
            <a:ext cx="1709329" cy="8572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1500</a:t>
            </a:r>
            <a:endParaRPr lang="bg-BG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7215206" y="5214950"/>
            <a:ext cx="1285884" cy="8572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334</a:t>
            </a:r>
            <a:endParaRPr lang="bg-BG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Straight Arrow Connector 10"/>
          <p:cNvCxnSpPr>
            <a:stCxn id="5" idx="2"/>
          </p:cNvCxnSpPr>
          <p:nvPr/>
        </p:nvCxnSpPr>
        <p:spPr>
          <a:xfrm>
            <a:off x="2214546" y="3293825"/>
            <a:ext cx="5066915" cy="193532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3442149" y="1961685"/>
            <a:ext cx="340271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g-BG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(6360 + 2640) : 6</a:t>
            </a:r>
            <a:endParaRPr kumimoji="0" lang="bg-BG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5" name="Straight Arrow Connector 14"/>
          <p:cNvCxnSpPr>
            <a:stCxn id="3073" idx="2"/>
            <a:endCxn id="7" idx="0"/>
          </p:cNvCxnSpPr>
          <p:nvPr/>
        </p:nvCxnSpPr>
        <p:spPr>
          <a:xfrm flipH="1">
            <a:off x="4855160" y="2608016"/>
            <a:ext cx="288344" cy="260693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857884" y="2857496"/>
            <a:ext cx="292895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g-BG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(1265 –</a:t>
            </a:r>
            <a:r>
              <a:rPr kumimoji="0" lang="bg-BG" sz="3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bg-BG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25) : 5</a:t>
            </a:r>
            <a:endParaRPr kumimoji="0" lang="bg-BG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 rot="10800000" flipV="1">
            <a:off x="2357422" y="3500438"/>
            <a:ext cx="4714908" cy="157163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1000"/>
                                        <p:tgtEl>
                                          <p:spTgt spid="3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  <p:bldP spid="7" grpId="0" animBg="1"/>
      <p:bldP spid="9" grpId="0" animBg="1"/>
      <p:bldP spid="3073" grpId="0"/>
      <p:bldP spid="307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071538" y="2571744"/>
            <a:ext cx="6715172" cy="3214710"/>
          </a:xfrm>
        </p:spPr>
        <p:txBody>
          <a:bodyPr>
            <a:noAutofit/>
          </a:bodyPr>
          <a:lstStyle/>
          <a:p>
            <a:r>
              <a:rPr lang="bg-BG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Когато трябва да намерим неизвестен делител, ние разделяме делимото на частното.</a:t>
            </a:r>
            <a:endParaRPr lang="bg-BG" sz="4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Намерете неизвестния делител.</a:t>
            </a:r>
            <a:endParaRPr lang="bg-B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2347421" y="1800186"/>
            <a:ext cx="3937296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g-BG" sz="5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3930 : </a:t>
            </a:r>
            <a:r>
              <a:rPr kumimoji="0" lang="bg-BG" sz="8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□</a:t>
            </a:r>
            <a:r>
              <a:rPr kumimoji="0" lang="bg-BG" sz="8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bg-BG" sz="5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 5</a:t>
            </a:r>
            <a:endParaRPr kumimoji="0" lang="bg-BG" sz="5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2347421" y="2836037"/>
            <a:ext cx="3812262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bg-BG" sz="8000" b="1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□</a:t>
            </a:r>
            <a:r>
              <a:rPr kumimoji="0" lang="bg-BG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= 3930 : 5</a:t>
            </a:r>
            <a:endParaRPr kumimoji="0" lang="bg-BG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2347421" y="3871888"/>
            <a:ext cx="2664512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bg-BG" sz="8000" b="1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□ </a:t>
            </a:r>
            <a:r>
              <a:rPr kumimoji="0" lang="bg-BG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 786</a:t>
            </a:r>
            <a:endParaRPr kumimoji="0" lang="bg-BG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214282" y="5214950"/>
            <a:ext cx="738048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g-BG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Проверка: 786 . 5 = 3930</a:t>
            </a:r>
            <a:endParaRPr kumimoji="0" lang="bg-BG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9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9457" grpId="0"/>
      <p:bldP spid="19458" grpId="0"/>
      <p:bldP spid="19459" grpId="0"/>
      <p:bldP spid="1946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4291"/>
            <a:ext cx="8929718" cy="1214446"/>
          </a:xfrm>
        </p:spPr>
        <p:txBody>
          <a:bodyPr anchor="ctr" anchorCtr="0">
            <a:normAutofit fontScale="90000"/>
          </a:bodyPr>
          <a:lstStyle/>
          <a:p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Лицето на правоъгълник е 125 кв. см. Едната му страна е 5 см. Намерете другата му страна.</a:t>
            </a:r>
            <a:endParaRPr lang="bg-BG" cap="smal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428728" y="2071678"/>
            <a:ext cx="6400800" cy="1752600"/>
          </a:xfrm>
        </p:spPr>
        <p:txBody>
          <a:bodyPr>
            <a:normAutofit/>
          </a:bodyPr>
          <a:lstStyle/>
          <a:p>
            <a:r>
              <a:rPr lang="bg-BG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Знаем, че лицето на правоъгълник се намира, като се умножи дължината (а) по ширината (в).</a:t>
            </a:r>
          </a:p>
        </p:txBody>
      </p:sp>
      <p:sp>
        <p:nvSpPr>
          <p:cNvPr id="5" name="Rectangle 4"/>
          <p:cNvSpPr/>
          <p:nvPr/>
        </p:nvSpPr>
        <p:spPr>
          <a:xfrm>
            <a:off x="928662" y="4286256"/>
            <a:ext cx="2786082" cy="1071570"/>
          </a:xfrm>
          <a:prstGeom prst="rect">
            <a:avLst/>
          </a:prstGeom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6" name="Rectangle 5"/>
          <p:cNvSpPr/>
          <p:nvPr/>
        </p:nvSpPr>
        <p:spPr>
          <a:xfrm>
            <a:off x="2214546" y="5500702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g-BG" sz="3200" i="1" dirty="0">
                <a:latin typeface="Times New Roman" pitchFamily="18" charset="0"/>
                <a:cs typeface="Times New Roman" pitchFamily="18" charset="0"/>
              </a:rPr>
              <a:t>а</a:t>
            </a:r>
            <a:endParaRPr lang="bg-BG" sz="3200" dirty="0"/>
          </a:p>
        </p:txBody>
      </p:sp>
      <p:sp>
        <p:nvSpPr>
          <p:cNvPr id="7" name="Rectangle 6"/>
          <p:cNvSpPr/>
          <p:nvPr/>
        </p:nvSpPr>
        <p:spPr>
          <a:xfrm>
            <a:off x="3857620" y="4643446"/>
            <a:ext cx="36260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g-BG" sz="3200" i="1" dirty="0">
                <a:latin typeface="Times New Roman" pitchFamily="18" charset="0"/>
                <a:cs typeface="Times New Roman" pitchFamily="18" charset="0"/>
              </a:rPr>
              <a:t>в</a:t>
            </a:r>
            <a:endParaRPr lang="bg-BG" sz="3200" dirty="0"/>
          </a:p>
        </p:txBody>
      </p:sp>
      <p:sp>
        <p:nvSpPr>
          <p:cNvPr id="9" name="Rectangle 8"/>
          <p:cNvSpPr/>
          <p:nvPr/>
        </p:nvSpPr>
        <p:spPr>
          <a:xfrm>
            <a:off x="5310842" y="3452458"/>
            <a:ext cx="216758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125</a:t>
            </a:r>
            <a:r>
              <a:rPr lang="bg-BG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= 5</a:t>
            </a:r>
            <a:r>
              <a:rPr lang="bg-BG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bg-BG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54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□</a:t>
            </a:r>
            <a:endParaRPr lang="bg-BG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464859" y="5756568"/>
            <a:ext cx="4037644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g-BG" sz="3200" dirty="0" smtClean="0">
                <a:latin typeface="Times New Roman" pitchFamily="18" charset="0"/>
                <a:cs typeface="Times New Roman" pitchFamily="18" charset="0"/>
              </a:rPr>
              <a:t>Проверка: 125 = 5 . 25</a:t>
            </a:r>
          </a:p>
          <a:p>
            <a:r>
              <a:rPr lang="bg-BG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3200" dirty="0" smtClean="0">
                <a:latin typeface="Times New Roman" pitchFamily="18" charset="0"/>
                <a:cs typeface="Times New Roman" pitchFamily="18" charset="0"/>
              </a:rPr>
              <a:t>                 125 = 125</a:t>
            </a:r>
            <a:endParaRPr lang="bg-BG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310842" y="4122072"/>
            <a:ext cx="217880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g-BG" sz="5400" b="1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□</a:t>
            </a:r>
            <a:r>
              <a:rPr lang="bg-BG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= 125 : 5</a:t>
            </a:r>
            <a:endParaRPr lang="bg-BG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310842" y="4793719"/>
            <a:ext cx="226696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g-BG" sz="5400" b="1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□</a:t>
            </a:r>
            <a:r>
              <a:rPr lang="bg-BG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= 25</a:t>
            </a:r>
            <a:r>
              <a:rPr lang="bg-BG" sz="3200" dirty="0" smtClean="0">
                <a:latin typeface="Times New Roman" pitchFamily="18" charset="0"/>
                <a:cs typeface="Times New Roman" pitchFamily="18" charset="0"/>
              </a:rPr>
              <a:t> (см)</a:t>
            </a:r>
            <a:endParaRPr lang="bg-BG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8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8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5" grpId="0" animBg="1"/>
      <p:bldP spid="6" grpId="0"/>
      <p:bldP spid="7" grpId="0"/>
      <p:bldP spid="9" grpId="0"/>
      <p:bldP spid="10" grpId="0"/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Източници: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hlinkClick r:id="rId3"/>
              </a:rPr>
              <a:t>Учебна програма по математика за IV клас</a:t>
            </a:r>
            <a:r>
              <a:rPr lang="ru-RU" dirty="0"/>
              <a:t> в сила от учебната 2019/2020 година, утвърдена със Заповед № РД09-5778 от 22.11.2017 г. на министъра на образованието и науката</a:t>
            </a:r>
            <a:endParaRPr lang="bg-BG" dirty="0"/>
          </a:p>
          <a:p>
            <a:r>
              <a:rPr lang="en-US" dirty="0" smtClean="0">
                <a:hlinkClick r:id="rId4"/>
              </a:rPr>
              <a:t>https://www.slideshare.net</a:t>
            </a:r>
            <a:endParaRPr lang="bg-BG" dirty="0" smtClean="0"/>
          </a:p>
          <a:p>
            <a:endParaRPr lang="bg-BG" dirty="0" smtClean="0"/>
          </a:p>
          <a:p>
            <a:endParaRPr lang="bg-BG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940</TotalTime>
  <Words>253</Words>
  <Application>Microsoft Office PowerPoint</Application>
  <PresentationFormat>On-screen Show (4:3)</PresentationFormat>
  <Paragraphs>45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Office Theme</vt:lpstr>
      <vt:lpstr>Деление на многоцифрено число с едноцифрено</vt:lpstr>
      <vt:lpstr>При делението започваме от първата цифра.</vt:lpstr>
      <vt:lpstr>Винаги трябва да правим проверка, за да разберем дали сме решавали правилно.</vt:lpstr>
      <vt:lpstr>Нека да решим няколко задачи. Свържете всеки числов израз с неговата стойност.</vt:lpstr>
      <vt:lpstr>PowerPoint Presentation</vt:lpstr>
      <vt:lpstr>Намерете неизвестния делител.</vt:lpstr>
      <vt:lpstr>Лицето на правоъгълник е 125 кв. см. Едната му страна е 5 см. Намерете другата му страна.</vt:lpstr>
      <vt:lpstr>Източници: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Galya</dc:creator>
  <cp:lastModifiedBy>Диляна Гаджева</cp:lastModifiedBy>
  <cp:revision>21</cp:revision>
  <dcterms:created xsi:type="dcterms:W3CDTF">2018-07-31T12:33:59Z</dcterms:created>
  <dcterms:modified xsi:type="dcterms:W3CDTF">2018-08-21T15:33:28Z</dcterms:modified>
</cp:coreProperties>
</file>