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67" r:id="rId3"/>
    <p:sldId id="259" r:id="rId4"/>
    <p:sldId id="270" r:id="rId5"/>
    <p:sldId id="269" r:id="rId6"/>
    <p:sldId id="271" r:id="rId7"/>
    <p:sldId id="272" r:id="rId8"/>
    <p:sldId id="273" r:id="rId9"/>
    <p:sldId id="260" r:id="rId10"/>
    <p:sldId id="261" r:id="rId11"/>
    <p:sldId id="263" r:id="rId12"/>
    <p:sldId id="268" r:id="rId13"/>
    <p:sldId id="258" r:id="rId14"/>
    <p:sldId id="264" r:id="rId15"/>
    <p:sldId id="265" r:id="rId16"/>
    <p:sldId id="266" r:id="rId17"/>
    <p:sldId id="262" r:id="rId1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0A8FA-4064-464C-AE02-26E62DCDF554}" type="datetimeFigureOut">
              <a:rPr lang="bg-BG" smtClean="0"/>
              <a:pPr/>
              <a:t>4.8.2018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A52F0-A05A-41C4-8D9A-C14BFDFD34D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56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3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A52F0-A05A-41C4-8D9A-C14BFDFD34DD}" type="slidenum">
              <a:rPr lang="bg-BG" smtClean="0"/>
              <a:pPr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144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41E57-B869-4F93-A8CB-3B07FB29569D}" type="datetime1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04/08/2018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1C5AD9-787D-40FA-8A4D-16A055B9AF81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 rtlCol="0"/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115EE6-DD38-46E5-A28F-7057CB4AE61C}" type="datetime1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04/08/2018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1C5AD9-787D-40FA-8A4D-16A055B9AF81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3BBB81-C700-4083-8127-E310BD1DC13C}" type="datetime1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04/08/2018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A60BA0E-20D0-4E7C-B286-26C960A6788F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CAB8BD-5A87-4DB5-924A-8B2AB5CF8B74}" type="datetime1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04/08/2018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31163F-A609-4965-981E-2512858A6B0B}" type="datetime1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04/08/2018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AD07FA-60A0-4513-81AF-BDF95D9090DF}" type="datetime1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04/08/2018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A9B41F-141C-4F65-BC2A-BC13EF27A4D7}" type="datetime1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04/08/2018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E95AA2-CDD5-40B0-B1CF-38A42C9DCC78}" type="datetime1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04/08/2018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FBB78A-01B4-41F2-96B0-677A4A282832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96DEFE-052F-4B34-8EAC-A263CB86F3A5}" type="datetime1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04/08/2018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FBB78A-01B4-41F2-96B0-677A4A282832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CF860746-45FF-4F3F-9CE0-E6B542C01EBE}" type="datetime1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04/08/2018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pin/26951297743357928" TargetMode="External"/><Relationship Id="rId13" Type="http://schemas.openxmlformats.org/officeDocument/2006/relationships/hyperlink" Target="https://www.slideshare.net/yoanamihaylova54/illustrators-28786739" TargetMode="External"/><Relationship Id="rId3" Type="http://schemas.openxmlformats.org/officeDocument/2006/relationships/hyperlink" Target="https://www.mon.bg/bg/1699" TargetMode="External"/><Relationship Id="rId7" Type="http://schemas.openxmlformats.org/officeDocument/2006/relationships/hyperlink" Target="https://news.bg/culture/natsionalen-festival-na-detskata-kniga.html" TargetMode="External"/><Relationship Id="rId12" Type="http://schemas.openxmlformats.org/officeDocument/2006/relationships/hyperlink" Target="https://pixnio.com/objects/computer/laptop-computer-screen-technology-internet-notebook-computer-keyboard" TargetMode="External"/><Relationship Id="rId2" Type="http://schemas.openxmlformats.org/officeDocument/2006/relationships/hyperlink" Target="https://bg.wikipedia.org/wiki/%D0%9A%D0%BD%D0%B8%D0%B3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g-slaveiche.com/index.php/&#1075;&#1088;&#1091;&#1087;&#1080;/&#1075;&#1088;&#1091;&#1087;&#1072;-&#1076;&#1078;&#1091;&#1076;&#1078;&#1077;/123-&#1082;&#1085;&#1080;&#1078;&#1082;&#1072;-&#1074;&#1077;&#1089;&#1077;&#1083;&#1091;&#1096;&#1082;&#1072;" TargetMode="External"/><Relationship Id="rId11" Type="http://schemas.openxmlformats.org/officeDocument/2006/relationships/hyperlink" Target="https://bg.wikipedia.org/wiki/&#1055;&#1080;&#1089;&#1072;&#1090;&#1077;&#1083;" TargetMode="External"/><Relationship Id="rId5" Type="http://schemas.openxmlformats.org/officeDocument/2006/relationships/hyperlink" Target="http://www.librarysm.com/" TargetMode="External"/><Relationship Id="rId15" Type="http://schemas.openxmlformats.org/officeDocument/2006/relationships/hyperlink" Target="http://chetohkniga.blogspot.com/2013/08/blog-post.html" TargetMode="External"/><Relationship Id="rId10" Type="http://schemas.openxmlformats.org/officeDocument/2006/relationships/hyperlink" Target="http://echosar.ru/news/news_7488.html" TargetMode="External"/><Relationship Id="rId4" Type="http://schemas.openxmlformats.org/officeDocument/2006/relationships/hyperlink" Target="http://www.dechica.com/prikazki/prikazki-chetene/%D0%B4%D1%8F%D0%B4%D0%BE-%D0%B2%D0%B0%D0%B4%D0%B8-%D1%80%D1%8F%D0%BF%D0%B0/" TargetMode="External"/><Relationship Id="rId9" Type="http://schemas.openxmlformats.org/officeDocument/2006/relationships/hyperlink" Target="https://www.shutterstock.com/image-vector/open-book-orange-cover-white-speech-689390248" TargetMode="External"/><Relationship Id="rId14" Type="http://schemas.openxmlformats.org/officeDocument/2006/relationships/hyperlink" Target="https://www.lodkata.com/produkt/&#1082;&#1085;&#1080;&#1075;&#1072;-&#1082;&#1072;&#1082;-&#1089;&#1077;-&#1087;&#1088;&#1072;&#1074;&#1080;-&#1076;&#1077;&#1090;&#1089;&#1082;&#1072;-&#1082;&#1085;&#1080;&#1075;&#1072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1878" y="1340768"/>
            <a:ext cx="41713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400" dirty="0" smtClean="0"/>
              <a:t>Интересно за малкия </a:t>
            </a:r>
            <a:r>
              <a:rPr lang="bg-BG" sz="4400" dirty="0" smtClean="0"/>
              <a:t>читател</a:t>
            </a:r>
            <a:endParaRPr lang="bg-BG" sz="4400" dirty="0"/>
          </a:p>
        </p:txBody>
      </p:sp>
      <p:sp>
        <p:nvSpPr>
          <p:cNvPr id="3" name="Rectangle 2"/>
          <p:cNvSpPr/>
          <p:nvPr/>
        </p:nvSpPr>
        <p:spPr>
          <a:xfrm>
            <a:off x="166775" y="4653136"/>
            <a:ext cx="87502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 smtClean="0"/>
              <a:t>Изготвил: Миглена Иванова, студент-практикант по проект „Студентски практики“</a:t>
            </a:r>
          </a:p>
          <a:p>
            <a:r>
              <a:rPr lang="ru-RU" sz="2800" dirty="0" smtClean="0"/>
              <a:t>Провери и </a:t>
            </a:r>
            <a:r>
              <a:rPr lang="ru-RU" sz="2800" dirty="0" smtClean="0"/>
              <a:t>преработи: </a:t>
            </a:r>
            <a:r>
              <a:rPr lang="ru-RU" sz="2800" dirty="0" smtClean="0"/>
              <a:t>Диляна Гаджева, ментор по проекта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133261"/>
            <a:ext cx="3960463" cy="427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000240"/>
            <a:ext cx="7620000" cy="1397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А от какви части се състои една книга?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Ð°ÑÐ¸Ð¾Ð½Ð°Ð»ÐµÐ½ ÑÐµÑÑÐ¸Ð²Ð°Ð» Ð½Ð° Ð´ÐµÑÑÐºÐ°ÑÐ° ÐºÐ½Ð¸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82" y="276541"/>
            <a:ext cx="4174565" cy="3474783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>
            <a:endCxn id="8" idx="1"/>
          </p:cNvCxnSpPr>
          <p:nvPr/>
        </p:nvCxnSpPr>
        <p:spPr>
          <a:xfrm>
            <a:off x="3090266" y="888179"/>
            <a:ext cx="2650908" cy="292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41174" y="734243"/>
            <a:ext cx="27363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КОРИЦА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(твърда или мека)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51598" y="2769652"/>
            <a:ext cx="2285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СТРАНИЦИ</a:t>
            </a:r>
            <a:endParaRPr kumimoji="0" lang="bg-BG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8497" y="4522309"/>
            <a:ext cx="2708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ИЛЮСТРАЦИИ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053" y="3874523"/>
            <a:ext cx="3921074" cy="295306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3876867" y="4783919"/>
            <a:ext cx="2226429" cy="63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3"/>
          </p:cNvCxnSpPr>
          <p:nvPr/>
        </p:nvCxnSpPr>
        <p:spPr>
          <a:xfrm>
            <a:off x="3876867" y="4783919"/>
            <a:ext cx="3415085" cy="116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76867" y="6147951"/>
            <a:ext cx="1210169" cy="410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49" idx="2"/>
          </p:cNvCxnSpPr>
          <p:nvPr/>
        </p:nvCxnSpPr>
        <p:spPr>
          <a:xfrm>
            <a:off x="6894590" y="3292872"/>
            <a:ext cx="971480" cy="669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5808" y="5505715"/>
            <a:ext cx="4096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НА СТРАНИЦИ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>
            <a:stCxn id="2049" idx="2"/>
          </p:cNvCxnSpPr>
          <p:nvPr/>
        </p:nvCxnSpPr>
        <p:spPr>
          <a:xfrm flipH="1">
            <a:off x="5882663" y="3292872"/>
            <a:ext cx="1011927" cy="669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TextBox 2057"/>
          <p:cNvSpPr txBox="1"/>
          <p:nvPr/>
        </p:nvSpPr>
        <p:spPr>
          <a:xfrm>
            <a:off x="5751598" y="1946033"/>
            <a:ext cx="1650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ЛИСТИ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Arrow Connector 43"/>
          <p:cNvCxnSpPr>
            <a:endCxn id="2058" idx="1"/>
          </p:cNvCxnSpPr>
          <p:nvPr/>
        </p:nvCxnSpPr>
        <p:spPr>
          <a:xfrm>
            <a:off x="3563888" y="1576843"/>
            <a:ext cx="2187710" cy="63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2058" idx="1"/>
          </p:cNvCxnSpPr>
          <p:nvPr/>
        </p:nvCxnSpPr>
        <p:spPr>
          <a:xfrm flipV="1">
            <a:off x="3633121" y="2207643"/>
            <a:ext cx="2118477" cy="4814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49" grpId="0"/>
      <p:bldP spid="12" grpId="0"/>
      <p:bldP spid="24" grpId="0"/>
      <p:bldP spid="20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70C0">
                <a:tint val="45000"/>
                <a:satMod val="400000"/>
              </a:srgbClr>
            </a:duotone>
          </a:blip>
          <a:srcRect b="4962"/>
          <a:stretch/>
        </p:blipFill>
        <p:spPr>
          <a:xfrm>
            <a:off x="251520" y="0"/>
            <a:ext cx="86409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4087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+mn-lt"/>
              </a:rPr>
            </a:br>
            <a:r>
              <a:rPr lang="ru-RU" sz="2400" dirty="0">
                <a:solidFill>
                  <a:srgbClr val="000000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+mn-lt"/>
              </a:rPr>
            </a:b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+mn-lt"/>
              </a:rPr>
            </a:br>
            <a:r>
              <a:rPr lang="ru-RU" sz="1600" dirty="0" smtClean="0">
                <a:solidFill>
                  <a:srgbClr val="000000"/>
                </a:solidFill>
                <a:latin typeface="+mn-lt"/>
              </a:rPr>
              <a:t>                                                      </a:t>
            </a:r>
            <a:r>
              <a:rPr lang="bg-BG" sz="1800" b="1" dirty="0" smtClean="0">
                <a:solidFill>
                  <a:srgbClr val="000000"/>
                </a:solidFill>
                <a:latin typeface="+mn-lt"/>
              </a:rPr>
              <a:t>Молбата на книгата</a:t>
            </a:r>
            <a:r>
              <a:rPr lang="ru-RU" sz="1800" b="1" dirty="0">
                <a:solidFill>
                  <a:srgbClr val="000000"/>
                </a:solidFill>
                <a:latin typeface="+mn-lt"/>
              </a:rPr>
              <a:t/>
            </a:r>
            <a:br>
              <a:rPr lang="ru-RU" sz="1800" b="1" dirty="0">
                <a:solidFill>
                  <a:srgbClr val="00000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000000"/>
                </a:solidFill>
                <a:latin typeface="+mn-lt"/>
              </a:rPr>
              <a:t>1. Моля </a:t>
            </a:r>
            <a:r>
              <a:rPr lang="ru-RU" sz="1800" b="1" dirty="0">
                <a:solidFill>
                  <a:srgbClr val="000000"/>
                </a:solidFill>
                <a:latin typeface="+mn-lt"/>
              </a:rPr>
              <a:t>ти се, не </a:t>
            </a:r>
            <a:r>
              <a:rPr lang="ru-RU" sz="1800" b="1" dirty="0" smtClean="0">
                <a:solidFill>
                  <a:srgbClr val="000000"/>
                </a:solidFill>
                <a:latin typeface="+mn-lt"/>
              </a:rPr>
              <a:t>пипай кориците и листите ми с </a:t>
            </a:r>
            <a:r>
              <a:rPr lang="ru-RU" sz="1800" b="1" dirty="0">
                <a:solidFill>
                  <a:srgbClr val="000000"/>
                </a:solidFill>
                <a:latin typeface="+mn-lt"/>
              </a:rPr>
              <a:t>мръсни ръце, защото и аз обичам да бъда чиста и хубава!</a:t>
            </a:r>
            <a:br>
              <a:rPr lang="ru-RU" sz="1800" b="1" dirty="0">
                <a:solidFill>
                  <a:srgbClr val="00000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000000"/>
                </a:solidFill>
                <a:latin typeface="+mn-lt"/>
              </a:rPr>
              <a:t>2. Не </a:t>
            </a:r>
            <a:r>
              <a:rPr lang="ru-RU" sz="1800" b="1" dirty="0">
                <a:solidFill>
                  <a:srgbClr val="000000"/>
                </a:solidFill>
                <a:latin typeface="+mn-lt"/>
              </a:rPr>
              <a:t>драскай по мене с мастило, молив или нокът, защото ще ме задушиш!</a:t>
            </a:r>
            <a:br>
              <a:rPr lang="ru-RU" sz="1800" b="1" dirty="0">
                <a:solidFill>
                  <a:srgbClr val="00000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000000"/>
                </a:solidFill>
                <a:latin typeface="+mn-lt"/>
              </a:rPr>
              <a:t>3. Не </a:t>
            </a:r>
            <a:r>
              <a:rPr lang="ru-RU" sz="1800" b="1" dirty="0">
                <a:solidFill>
                  <a:srgbClr val="000000"/>
                </a:solidFill>
                <a:latin typeface="+mn-lt"/>
              </a:rPr>
              <a:t>ме хвърляй разтворена с листовете върху масата или пода. Помисли си какво ще ти бъде, ако ти си на моето място!</a:t>
            </a:r>
            <a:br>
              <a:rPr lang="ru-RU" sz="1800" b="1" dirty="0">
                <a:solidFill>
                  <a:srgbClr val="00000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000000"/>
                </a:solidFill>
                <a:latin typeface="+mn-lt"/>
              </a:rPr>
              <a:t>4. За </a:t>
            </a:r>
            <a:r>
              <a:rPr lang="ru-RU" sz="1800" b="1" dirty="0">
                <a:solidFill>
                  <a:srgbClr val="000000"/>
                </a:solidFill>
                <a:latin typeface="+mn-lt"/>
              </a:rPr>
              <a:t>да означиш мястото, докъдето си прочел, не прегъвай листа, а сложи разделител или едно обикновено изрязано дълго листче и после ме затвори, за да мога и аз да си почина!</a:t>
            </a:r>
            <a:br>
              <a:rPr lang="ru-RU" sz="1800" b="1" dirty="0">
                <a:solidFill>
                  <a:srgbClr val="00000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000000"/>
                </a:solidFill>
                <a:latin typeface="+mn-lt"/>
              </a:rPr>
              <a:t>5. Не </a:t>
            </a:r>
            <a:r>
              <a:rPr lang="ru-RU" sz="1800" b="1" dirty="0">
                <a:solidFill>
                  <a:srgbClr val="000000"/>
                </a:solidFill>
                <a:latin typeface="+mn-lt"/>
              </a:rPr>
              <a:t>ме оставяй навън на дъжда и вятъра, защото ще се намокря и листовете ми може да се разхвърчат!</a:t>
            </a:r>
            <a:br>
              <a:rPr lang="ru-RU" sz="1800" b="1" dirty="0">
                <a:solidFill>
                  <a:srgbClr val="00000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000000"/>
                </a:solidFill>
                <a:latin typeface="+mn-lt"/>
              </a:rPr>
              <a:t>6. Не </a:t>
            </a:r>
            <a:r>
              <a:rPr lang="ru-RU" sz="1800" b="1" dirty="0">
                <a:solidFill>
                  <a:srgbClr val="000000"/>
                </a:solidFill>
                <a:latin typeface="+mn-lt"/>
              </a:rPr>
              <a:t>слагай между страниците ми моливи и други предмети, защото ще ме разкъсаш!</a:t>
            </a:r>
            <a:br>
              <a:rPr lang="ru-RU" sz="1800" b="1" dirty="0">
                <a:solidFill>
                  <a:srgbClr val="00000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000000"/>
                </a:solidFill>
                <a:latin typeface="+mn-lt"/>
              </a:rPr>
              <a:t>7. Когато </a:t>
            </a:r>
            <a:r>
              <a:rPr lang="ru-RU" sz="1800" b="1" dirty="0">
                <a:solidFill>
                  <a:srgbClr val="000000"/>
                </a:solidFill>
                <a:latin typeface="+mn-lt"/>
              </a:rPr>
              <a:t>четеш, не си слагай лактите отгоре ми, защото ще ме измачкаш</a:t>
            </a:r>
            <a:r>
              <a:rPr lang="ru-RU" sz="1800" b="1" dirty="0" smtClean="0">
                <a:solidFill>
                  <a:srgbClr val="000000"/>
                </a:solidFill>
                <a:latin typeface="+mn-lt"/>
              </a:rPr>
              <a:t>!</a:t>
            </a:r>
            <a:endParaRPr lang="ru-RU" sz="18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445701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1142984"/>
            <a:ext cx="7620000" cy="45182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Книгата може да бъде и електронна (дигитална) – чете се от компютър, таблет, телефон или друго дигитално устройство.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арича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 още е-книга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1071546"/>
            <a:ext cx="7620000" cy="1397000"/>
          </a:xfrm>
        </p:spPr>
        <p:txBody>
          <a:bodyPr/>
          <a:lstStyle/>
          <a:p>
            <a:pPr algn="ctr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Коя е вашата любима приказка?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4348" y="307181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Нека прочетем </a:t>
            </a:r>
            <a:r>
              <a:rPr lang="bg-BG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моята любима </a:t>
            </a:r>
            <a:r>
              <a:rPr lang="bg-BG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приказка</a:t>
            </a:r>
            <a:r>
              <a:rPr lang="bg-BG" sz="4400" dirty="0">
                <a:latin typeface="Times New Roman" pitchFamily="18" charset="0"/>
                <a:ea typeface="+mj-ea"/>
                <a:cs typeface="Times New Roman" pitchFamily="18" charset="0"/>
              </a:rPr>
              <a:t>!</a:t>
            </a:r>
            <a:endParaRPr kumimoji="0" lang="bg-BG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Дядо вади ряпа</a:t>
            </a:r>
            <a:r>
              <a:rPr lang="bg-BG" b="1" dirty="0" smtClean="0"/>
              <a:t/>
            </a:r>
            <a:br>
              <a:rPr lang="bg-BG" b="1" dirty="0" smtClean="0"/>
            </a:br>
            <a:endParaRPr lang="bg-BG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14348" y="1160771"/>
            <a:ext cx="78581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Посадил дядо ряпа. Пораснала ряпата голяма, много голяма. Почнал дядо да вади ряпата. Дърпал,  теглил – не могъл да я извади. Повикал дядо на помощ бабата. Хванали се баба за дядо, дядо за ряпата – дърпали, теглили, не могли да я извадят. Повикала баба внучката. Хванали се внучката за баба, баба за дядо, дядо за    ряпата – дърпали, теглили, не могли да я извадят. Викнала внучката Шаро. Хванали се Шаро за внучката, внучката за баба, баба за дядо, дядо за ряпата – дърпали, теглили, не могли да я извадят. Извикал Шаро Писанка. Хванали се Писанка за Шаро, Шаро за внучката, внучката за баба, баба за дядо, дядо за ряпата – дърпали, теглили, пак не могли да я извадят. Повикала Писанка мишлето.</a:t>
            </a:r>
            <a:endParaRPr kumimoji="0" lang="bg-BG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Какво станало според вас, като дошло мишлето?</a:t>
            </a:r>
            <a:endParaRPr lang="bg-B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1500174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Хванали се мишлето за Писанка, Писанка за Шаро, Шаро за внучката, внучката за баба, баба за дядо, дядо за ряпата – дърпали, теглили – извадили ряпата! И там всички с нея сладко се гостили. Три дни яли, пели и се веселили.</a:t>
            </a:r>
            <a:endParaRPr lang="bg-BG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www.dechica.com/wp-content/uploads/2018/04/diadoriap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57562"/>
            <a:ext cx="5904656" cy="30003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544488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600" dirty="0" smtClean="0">
                <a:latin typeface="+mn-lt"/>
                <a:cs typeface="Times New Roman" pitchFamily="18" charset="0"/>
              </a:rPr>
              <a:t>Източници:</a:t>
            </a:r>
            <a:endParaRPr lang="bg-BG" sz="3600" dirty="0"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39" y="620688"/>
            <a:ext cx="8609148" cy="25202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1700" dirty="0" smtClean="0">
                <a:hlinkClick r:id="rId2"/>
              </a:rPr>
              <a:t>https://bg.wikipedia.org</a:t>
            </a:r>
            <a:endParaRPr lang="bg-BG" sz="1700" dirty="0" smtClean="0"/>
          </a:p>
          <a:p>
            <a:pPr>
              <a:lnSpc>
                <a:spcPct val="110000"/>
              </a:lnSpc>
            </a:pPr>
            <a:r>
              <a:rPr lang="ru-RU" sz="1700" dirty="0" smtClean="0">
                <a:solidFill>
                  <a:srgbClr val="337AB7"/>
                </a:solidFill>
                <a:hlinkClick r:id="rId3"/>
              </a:rPr>
              <a:t>Учебна програма </a:t>
            </a:r>
            <a:r>
              <a:rPr lang="ru-RU" sz="1700" dirty="0">
                <a:solidFill>
                  <a:srgbClr val="337AB7"/>
                </a:solidFill>
                <a:hlinkClick r:id="rId3"/>
              </a:rPr>
              <a:t>за I клас в сила от учебната 2016/2017 година</a:t>
            </a:r>
            <a:r>
              <a:rPr lang="ru-RU" sz="1700" dirty="0">
                <a:solidFill>
                  <a:srgbClr val="333333"/>
                </a:solidFill>
              </a:rPr>
              <a:t>, </a:t>
            </a:r>
            <a:r>
              <a:rPr lang="ru-RU" sz="1700" dirty="0" smtClean="0">
                <a:solidFill>
                  <a:srgbClr val="333333"/>
                </a:solidFill>
              </a:rPr>
              <a:t>утвърдена </a:t>
            </a:r>
            <a:r>
              <a:rPr lang="ru-RU" sz="1700" dirty="0">
                <a:solidFill>
                  <a:srgbClr val="333333"/>
                </a:solidFill>
              </a:rPr>
              <a:t>със Заповед № РД09-1857 от 17.12.2015 г</a:t>
            </a:r>
            <a:r>
              <a:rPr lang="ru-RU" sz="1700" dirty="0" smtClean="0">
                <a:solidFill>
                  <a:srgbClr val="333333"/>
                </a:solidFill>
              </a:rPr>
              <a:t>. на МОН</a:t>
            </a:r>
          </a:p>
          <a:p>
            <a:pPr>
              <a:lnSpc>
                <a:spcPct val="110000"/>
              </a:lnSpc>
            </a:pPr>
            <a:r>
              <a:rPr lang="en-US" sz="1700" dirty="0" smtClean="0">
                <a:hlinkClick r:id="rId4"/>
              </a:rPr>
              <a:t>http://www.dechica.com</a:t>
            </a:r>
            <a:endParaRPr lang="bg-BG" sz="1700" dirty="0" smtClean="0"/>
          </a:p>
          <a:p>
            <a:pPr>
              <a:lnSpc>
                <a:spcPct val="110000"/>
              </a:lnSpc>
            </a:pPr>
            <a:r>
              <a:rPr lang="en-US" sz="1700" dirty="0" smtClean="0">
                <a:hlinkClick r:id="rId5"/>
              </a:rPr>
              <a:t>http://www.librarysm.com</a:t>
            </a:r>
            <a:endParaRPr lang="bg-BG" sz="1700" dirty="0" smtClean="0"/>
          </a:p>
          <a:p>
            <a:pPr>
              <a:lnSpc>
                <a:spcPct val="110000"/>
              </a:lnSpc>
            </a:pPr>
            <a:r>
              <a:rPr lang="en-US" sz="1700" dirty="0" smtClean="0">
                <a:hlinkClick r:id="rId6"/>
              </a:rPr>
              <a:t>http://www.dg-slaveiche.com</a:t>
            </a:r>
            <a:endParaRPr lang="bg-BG" sz="1700" dirty="0" smtClean="0"/>
          </a:p>
          <a:p>
            <a:endParaRPr lang="bg-BG" dirty="0" smtClean="0"/>
          </a:p>
        </p:txBody>
      </p:sp>
      <p:sp>
        <p:nvSpPr>
          <p:cNvPr id="5" name="Rectangle 4"/>
          <p:cNvSpPr/>
          <p:nvPr/>
        </p:nvSpPr>
        <p:spPr>
          <a:xfrm>
            <a:off x="349735" y="3140968"/>
            <a:ext cx="85969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600" dirty="0" smtClean="0"/>
              <a:t>За илюстрациите: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news.bg/culture/natsionalen-festival-na-detskata-kniga.html</a:t>
            </a:r>
            <a:endParaRPr lang="bg-BG" sz="1600" dirty="0"/>
          </a:p>
          <a:p>
            <a:pPr>
              <a:lnSpc>
                <a:spcPct val="150000"/>
              </a:lnSpc>
            </a:pPr>
            <a:r>
              <a:rPr lang="en-US" sz="1600" dirty="0" smtClean="0">
                <a:hlinkClick r:id="rId8"/>
              </a:rPr>
              <a:t>https://www.pinterest.com/</a:t>
            </a:r>
            <a:endParaRPr lang="bg-BG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>
                <a:hlinkClick r:id="rId9"/>
              </a:rPr>
              <a:t>https://www.shutterstock.com</a:t>
            </a:r>
            <a:endParaRPr lang="bg-BG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>
                <a:hlinkClick r:id="rId10"/>
              </a:rPr>
              <a:t>http://echosar.ru</a:t>
            </a:r>
            <a:endParaRPr lang="bg-BG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>
                <a:hlinkClick r:id="rId11"/>
              </a:rPr>
              <a:t>https</a:t>
            </a:r>
            <a:r>
              <a:rPr lang="en-US" sz="1600" dirty="0">
                <a:hlinkClick r:id="rId11"/>
              </a:rPr>
              <a:t>://bg.wikipedia.org/wiki/</a:t>
            </a:r>
            <a:r>
              <a:rPr lang="bg-BG" sz="1600" dirty="0" smtClean="0">
                <a:hlinkClick r:id="rId11"/>
              </a:rPr>
              <a:t>Писател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>
                <a:hlinkClick r:id="rId12"/>
              </a:rPr>
              <a:t>https://pixnio.com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>
                <a:hlinkClick r:id="rId13"/>
              </a:rPr>
              <a:t>https://www.slideshare.net</a:t>
            </a:r>
            <a:endParaRPr lang="bg-BG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>
                <a:hlinkClick r:id="rId14"/>
              </a:rPr>
              <a:t>https://www.lodkata.com/produkt/</a:t>
            </a:r>
            <a:r>
              <a:rPr lang="bg-BG" sz="1600" dirty="0" smtClean="0">
                <a:hlinkClick r:id="rId14"/>
              </a:rPr>
              <a:t>книга-как-се-прави</a:t>
            </a:r>
            <a:endParaRPr lang="bg-BG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>
                <a:hlinkClick r:id="rId15"/>
              </a:rPr>
              <a:t>http://chetohkniga.blogspot.com</a:t>
            </a:r>
            <a:endParaRPr lang="bg-BG" sz="1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032448" cy="64087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+mn-lt"/>
              </a:rPr>
            </a:br>
            <a:r>
              <a:rPr lang="ru-RU" sz="2400" dirty="0">
                <a:solidFill>
                  <a:srgbClr val="000000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+mn-lt"/>
              </a:rPr>
            </a:b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+mn-lt"/>
              </a:rPr>
            </a:b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    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Книжка веселушка</a:t>
            </a:r>
            <a:br>
              <a:rPr lang="ru-RU" sz="2000" dirty="0" smtClean="0">
                <a:solidFill>
                  <a:srgbClr val="000000"/>
                </a:solidFill>
                <a:latin typeface="+mn-lt"/>
              </a:rPr>
            </a:br>
            <a:r>
              <a:rPr lang="ru-RU" sz="2000" dirty="0">
                <a:solidFill>
                  <a:srgbClr val="00000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+mn-lt"/>
              </a:rPr>
            </a:b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Аз 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съм книжка веселушка,</a:t>
            </a:r>
            <a:r>
              <a:rPr lang="ru-RU" sz="2000" dirty="0">
                <a:solidFill>
                  <a:srgbClr val="6E6E6E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6E6E6E"/>
                </a:solidFill>
                <a:latin typeface="+mn-lt"/>
              </a:rPr>
            </a:br>
            <a:r>
              <a:rPr lang="ru-RU" sz="2000" dirty="0">
                <a:solidFill>
                  <a:srgbClr val="000000"/>
                </a:solidFill>
                <a:latin typeface="+mn-lt"/>
              </a:rPr>
              <a:t>ваша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най-обична дружка.</a:t>
            </a:r>
            <a:r>
              <a:rPr lang="ru-RU" sz="2000" dirty="0">
                <a:solidFill>
                  <a:srgbClr val="6E6E6E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6E6E6E"/>
                </a:solidFill>
                <a:latin typeface="+mn-lt"/>
              </a:rPr>
            </a:br>
            <a:r>
              <a:rPr lang="ru-RU" sz="2000" dirty="0">
                <a:solidFill>
                  <a:srgbClr val="000000"/>
                </a:solidFill>
                <a:latin typeface="+mn-lt"/>
              </a:rPr>
              <a:t>Приказчици зная чудни</a:t>
            </a:r>
            <a:r>
              <a:rPr lang="ru-RU" sz="2000" dirty="0">
                <a:solidFill>
                  <a:srgbClr val="6E6E6E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6E6E6E"/>
                </a:solidFill>
                <a:latin typeface="+mn-lt"/>
              </a:rPr>
            </a:br>
            <a:r>
              <a:rPr lang="ru-RU" sz="2000" dirty="0">
                <a:solidFill>
                  <a:srgbClr val="000000"/>
                </a:solidFill>
                <a:latin typeface="+mn-lt"/>
              </a:rPr>
              <a:t>за петленца ранобудни,</a:t>
            </a:r>
            <a:r>
              <a:rPr lang="ru-RU" sz="2000" dirty="0">
                <a:solidFill>
                  <a:srgbClr val="6E6E6E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6E6E6E"/>
                </a:solidFill>
                <a:latin typeface="+mn-lt"/>
              </a:rPr>
            </a:br>
            <a:r>
              <a:rPr lang="ru-RU" sz="2000" dirty="0">
                <a:solidFill>
                  <a:srgbClr val="000000"/>
                </a:solidFill>
                <a:latin typeface="+mn-lt"/>
              </a:rPr>
              <a:t>за Мецана и Щурчето</a:t>
            </a:r>
            <a:r>
              <a:rPr lang="ru-RU" sz="2000" dirty="0">
                <a:solidFill>
                  <a:srgbClr val="6E6E6E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6E6E6E"/>
                </a:solidFill>
                <a:latin typeface="+mn-lt"/>
              </a:rPr>
            </a:br>
            <a:r>
              <a:rPr lang="ru-RU" sz="2000" dirty="0">
                <a:solidFill>
                  <a:srgbClr val="000000"/>
                </a:solidFill>
                <a:latin typeface="+mn-lt"/>
              </a:rPr>
              <a:t>и за трактора в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полето.</a:t>
            </a:r>
            <a:r>
              <a:rPr lang="ru-RU" sz="2000" dirty="0">
                <a:solidFill>
                  <a:srgbClr val="6E6E6E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6E6E6E"/>
                </a:solidFill>
                <a:latin typeface="+mn-lt"/>
              </a:rPr>
            </a:br>
            <a:r>
              <a:rPr lang="ru-RU" sz="2000" dirty="0">
                <a:solidFill>
                  <a:srgbClr val="000000"/>
                </a:solidFill>
                <a:latin typeface="+mn-lt"/>
              </a:rPr>
              <a:t>С мойте песнички звънливи</a:t>
            </a:r>
            <a:r>
              <a:rPr lang="ru-RU" sz="2000" dirty="0">
                <a:solidFill>
                  <a:srgbClr val="6E6E6E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6E6E6E"/>
                </a:solidFill>
                <a:latin typeface="+mn-lt"/>
              </a:rPr>
            </a:br>
            <a:r>
              <a:rPr lang="ru-RU" sz="2000" dirty="0">
                <a:solidFill>
                  <a:srgbClr val="000000"/>
                </a:solidFill>
                <a:latin typeface="+mn-lt"/>
              </a:rPr>
              <a:t>ще пораснете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щастливи.</a:t>
            </a:r>
            <a:r>
              <a:rPr lang="ru-RU" sz="2000" dirty="0">
                <a:solidFill>
                  <a:srgbClr val="6E6E6E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6E6E6E"/>
                </a:solidFill>
                <a:latin typeface="+mn-lt"/>
              </a:rPr>
            </a:br>
            <a:r>
              <a:rPr lang="ru-RU" sz="2000" dirty="0">
                <a:solidFill>
                  <a:srgbClr val="000000"/>
                </a:solidFill>
                <a:latin typeface="+mn-lt"/>
              </a:rPr>
              <a:t>Аз съм книжката любима,</a:t>
            </a:r>
            <a:r>
              <a:rPr lang="ru-RU" sz="2000" dirty="0">
                <a:solidFill>
                  <a:srgbClr val="6E6E6E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6E6E6E"/>
                </a:solidFill>
                <a:latin typeface="+mn-lt"/>
              </a:rPr>
            </a:br>
            <a:r>
              <a:rPr lang="ru-RU" sz="2000" dirty="0">
                <a:solidFill>
                  <a:srgbClr val="000000"/>
                </a:solidFill>
                <a:latin typeface="+mn-lt"/>
              </a:rPr>
              <a:t>колко радост в мене има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!</a:t>
            </a:r>
            <a:br>
              <a:rPr lang="ru-RU" sz="2000" dirty="0" smtClean="0">
                <a:solidFill>
                  <a:srgbClr val="000000"/>
                </a:solidFill>
                <a:latin typeface="+mn-lt"/>
              </a:rPr>
            </a:br>
            <a:r>
              <a:rPr lang="ru-RU" sz="2000" dirty="0">
                <a:solidFill>
                  <a:srgbClr val="00000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+mn-lt"/>
              </a:rPr>
            </a:b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                   Веса Паспалеева</a:t>
            </a:r>
            <a:endParaRPr lang="ru-RU" sz="2000" b="0" i="0" u="none" strike="noStrike" dirty="0">
              <a:solidFill>
                <a:srgbClr val="6E6E6E"/>
              </a:solidFill>
              <a:effectLst/>
              <a:latin typeface="+mn-lt"/>
            </a:endParaRPr>
          </a:p>
        </p:txBody>
      </p:sp>
      <p:pic>
        <p:nvPicPr>
          <p:cNvPr id="1026" name="irc_mi" descr="http://www.ciela.com/media/childrens_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42679"/>
            <a:ext cx="16446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16673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120066" cy="2784372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Пътят на книгата до нас</a:t>
            </a:r>
            <a:endParaRPr lang="bg-BG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20066" cy="278437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 да съществува една книга, първо трябва да се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напише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 автор – писател или поет.   </a:t>
            </a:r>
            <a:endParaRPr lang="bg-BG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445935"/>
            <a:ext cx="2808312" cy="2053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27" y="4005064"/>
            <a:ext cx="2095500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298" y="3458101"/>
            <a:ext cx="3113182" cy="204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584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85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85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120066" cy="436854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Авторът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Решава какъв вид произведения да пише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приказки, разкази, стихотворения; детски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научни,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исторически 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други....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Кани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художник да илюстрира текста на книгата му, така че да разкрие най-добре неговия замисъл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Понякога сам рисува илюстрациите. 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1184" t="2652" r="2602" b="61048"/>
          <a:stretch/>
        </p:blipFill>
        <p:spPr>
          <a:xfrm>
            <a:off x="971600" y="4941168"/>
            <a:ext cx="2808312" cy="1656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4941168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4811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25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20066" cy="530465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Издателството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разпространява книгите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чрез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книжарници 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библиотеки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или ги продава направо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читателите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Възлага </a:t>
            </a:r>
            <a:r>
              <a:rPr lang="ru-RU" sz="3200" b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на  печатницата да отпечата книгата</a:t>
            </a:r>
            <a:r>
              <a:rPr lang="ru-RU" sz="3200" b="1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bg-BG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4106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120066" cy="52864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Как се печатат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книги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Вероятно повечето от вас си мислят, че се печатат на принтер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лист по лист, след това тези листи се лепят или шият и се получава книга. Това не е така.      Книгите се печатат на едни големи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хартиени листи,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които след това се прегъват. 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7216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120066" cy="52864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Разпостранение на книгата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Веднъж написана и издадена, книгата заживява свой собствен живот и поема свой път...        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Към книжните борси,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книжарниците, библиотеките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търговците на книги,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да достигне до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читателя,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когото е предназначена. 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4395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От какво е направена книгата?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3071802" y="5500702"/>
            <a:ext cx="3286148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>
                <a:solidFill>
                  <a:schemeClr val="bg1"/>
                </a:solidFill>
              </a:rPr>
              <a:t>Книга</a:t>
            </a:r>
            <a:endParaRPr lang="bg-BG" sz="2400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29124" y="2643182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Cloud 6"/>
          <p:cNvSpPr/>
          <p:nvPr/>
        </p:nvSpPr>
        <p:spPr>
          <a:xfrm>
            <a:off x="2928926" y="1571612"/>
            <a:ext cx="3286148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>
                <a:solidFill>
                  <a:schemeClr val="bg1"/>
                </a:solidFill>
              </a:rPr>
              <a:t>Дърво</a:t>
            </a:r>
            <a:endParaRPr lang="bg-BG" sz="2400" dirty="0">
              <a:solidFill>
                <a:schemeClr val="bg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000364" y="3571876"/>
            <a:ext cx="3286148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>
                <a:solidFill>
                  <a:schemeClr val="bg1"/>
                </a:solidFill>
              </a:rPr>
              <a:t>Хартия</a:t>
            </a:r>
            <a:endParaRPr lang="bg-BG" sz="2400" dirty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500562" y="4572008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ectangle 9"/>
          <p:cNvSpPr/>
          <p:nvPr/>
        </p:nvSpPr>
        <p:spPr>
          <a:xfrm>
            <a:off x="5072034" y="2571744"/>
            <a:ext cx="4071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Добитата дървесина се </a:t>
            </a:r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преработва.</a:t>
            </a:r>
            <a:endParaRPr lang="bg-BG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86381" y="4643446"/>
            <a:ext cx="3500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 получената хартия се </a:t>
            </a:r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отпечатва…</a:t>
            </a:r>
            <a:endParaRPr lang="bg-BG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tf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2786181_TF02787940" id="{1798802C-84EE-40F8-AA82-749FCB0DAB40}" vid="{E03FD201-C9ED-47D9-B1F3-097360176F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</TotalTime>
  <Words>228</Words>
  <Application>Microsoft Office PowerPoint</Application>
  <PresentationFormat>On-screen Show (4:3)</PresentationFormat>
  <Paragraphs>49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tf02787940</vt:lpstr>
      <vt:lpstr>PowerPoint Presentation</vt:lpstr>
      <vt:lpstr>         Книжка веселушка  Аз съм книжка веселушка, ваша най-обична дружка. Приказчици зная чудни за петленца ранобудни, за Мецана и Щурчето и за трактора в полето. С мойте песнички звънливи ще пораснете щастливи. Аз съм книжката любима, колко радост в мене има!                     Веса Паспалеева</vt:lpstr>
      <vt:lpstr>Пътят на книгата до нас</vt:lpstr>
      <vt:lpstr>За да съществува една книга, първо трябва да се напише от автор – писател или поет.   </vt:lpstr>
      <vt:lpstr>Авторът  Решава какъв вид произведения да пише – приказки, разкази, стихотворения; детски, научни, исторически и други....  Кани художник да илюстрира текста на книгата му, така че да разкрие най-добре неговия замисъл. Понякога сам рисува илюстрациите. </vt:lpstr>
      <vt:lpstr>Издателството разпространява книгите  чрез книжарници и библиотеки или ги продава направо на читателите.   Възлага на  печатницата да отпечата книгата.</vt:lpstr>
      <vt:lpstr> Как се печатат книги?    Вероятно повечето от вас си мислят, че се печатат на принтер – лист по лист, след това тези листи се лепят или шият и се получава книга. Това не е така.      Книгите се печатат на едни големи хартиени листи, които след това се прегъват. </vt:lpstr>
      <vt:lpstr>Разпостранение на книгата         Веднъж написана и издадена, книгата заживява свой собствен живот и поема свой път...                  Към книжните борси, книжарниците, библиотеките или търговците на книги, за да достигне до читателя, за когото е предназначена. </vt:lpstr>
      <vt:lpstr>От какво е направена книгата?</vt:lpstr>
      <vt:lpstr>А от какви части се състои една книга?</vt:lpstr>
      <vt:lpstr>PowerPoint Presentation</vt:lpstr>
      <vt:lpstr>                                                         Молбата на книгата 1. Моля ти се, не пипай кориците и листите ми с мръсни ръце, защото и аз обичам да бъда чиста и хубава! 2. Не драскай по мене с мастило, молив или нокът, защото ще ме задушиш! 3. Не ме хвърляй разтворена с листовете върху масата или пода. Помисли си какво ще ти бъде, ако ти си на моето място! 4. За да означиш мястото, докъдето си прочел, не прегъвай листа, а сложи разделител или едно обикновено изрязано дълго листче и после ме затвори, за да мога и аз да си почина! 5. Не ме оставяй навън на дъжда и вятъра, защото ще се намокря и листовете ми може да се разхвърчат! 6. Не слагай между страниците ми моливи и други предмети, защото ще ме разкъсаш! 7. Когато четеш, не си слагай лактите отгоре ми, защото ще ме измачкаш!</vt:lpstr>
      <vt:lpstr>Книгата може да бъде и електронна (дигитална) – чете се от компютър, таблет, телефон или друго дигитално устройство. Нарича се още е-книга.</vt:lpstr>
      <vt:lpstr>Коя е вашата любима приказка?</vt:lpstr>
      <vt:lpstr>Дядо вади ряпа </vt:lpstr>
      <vt:lpstr>Какво станало според вас, като дошло мишлето?</vt:lpstr>
      <vt:lpstr>Източници: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Чести на речта- спомагателен глагол съм и лични местоимения</dc:title>
  <dc:creator>Galya</dc:creator>
  <cp:lastModifiedBy>Диляна Гаджева</cp:lastModifiedBy>
  <cp:revision>46</cp:revision>
  <dcterms:created xsi:type="dcterms:W3CDTF">2018-07-17T12:41:23Z</dcterms:created>
  <dcterms:modified xsi:type="dcterms:W3CDTF">2018-08-04T16:42:15Z</dcterms:modified>
</cp:coreProperties>
</file>