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6DCF1-184B-4D44-9627-C49A83DEC90C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0417-A3FC-4213-938A-E2313381AB4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tellalazos/3-13965470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vincikursove.com/%D0%BC%D0%B0%D1%82%D0%B5%D0%BC%D0%B0%D1%82%D0%B8%D0%BA%D0%B0-%D0%B7%D0%B0-%D0%BD%D0%B0%D0%BF%D1%80%D0%B5%D0%B4%D0%BD%D0%B0%D0%BB%D0%B8/" TargetMode="External"/><Relationship Id="rId4" Type="http://schemas.openxmlformats.org/officeDocument/2006/relationships/hyperlink" Target="https://bg.wikipedia.org/wiki/&#1054;&#1082;&#1088;&#1098;&#1078;&#1085;&#1086;&#1089;&#109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bg-BG" sz="6600" dirty="0" smtClean="0">
                <a:latin typeface="Times New Roman" pitchFamily="18" charset="0"/>
                <a:cs typeface="Times New Roman" pitchFamily="18" charset="0"/>
              </a:rPr>
              <a:t>Числата над 1000</a:t>
            </a:r>
            <a:endParaRPr lang="bg-BG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bg-BG" dirty="0" smtClean="0"/>
          </a:p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студент-практикант 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„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811815" y="4516602"/>
            <a:ext cx="2357454" cy="8578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323528" y="5517232"/>
            <a:ext cx="2214578" cy="8424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1427317" y="3517944"/>
            <a:ext cx="2071702" cy="8558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стотици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27317" y="5222193"/>
            <a:ext cx="180327" cy="289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72529" y="4221088"/>
            <a:ext cx="223207" cy="241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amond 11"/>
          <p:cNvSpPr/>
          <p:nvPr/>
        </p:nvSpPr>
        <p:spPr>
          <a:xfrm>
            <a:off x="1990542" y="2588889"/>
            <a:ext cx="2357454" cy="89049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хѝляди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6" idx="0"/>
          </p:cNvCxnSpPr>
          <p:nvPr/>
        </p:nvCxnSpPr>
        <p:spPr>
          <a:xfrm flipV="1">
            <a:off x="2463168" y="3341687"/>
            <a:ext cx="164616" cy="176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73112" y="2312651"/>
            <a:ext cx="192313" cy="256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2544336" y="1703388"/>
            <a:ext cx="3077534" cy="82301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десетохиляди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4083103" y="1025808"/>
            <a:ext cx="3077534" cy="8034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тохиляди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6277569" y="548680"/>
            <a:ext cx="2448272" cy="69091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милиони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426048" y="1603750"/>
            <a:ext cx="289968" cy="132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144993" y="1025808"/>
            <a:ext cx="371223" cy="85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8100392" y="570939"/>
            <a:ext cx="612195" cy="121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ight Brace 48"/>
          <p:cNvSpPr/>
          <p:nvPr/>
        </p:nvSpPr>
        <p:spPr>
          <a:xfrm>
            <a:off x="3419871" y="3861048"/>
            <a:ext cx="364899" cy="2376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1" name="TextBox 50"/>
          <p:cNvSpPr txBox="1"/>
          <p:nvPr/>
        </p:nvSpPr>
        <p:spPr>
          <a:xfrm>
            <a:off x="3797450" y="4759147"/>
            <a:ext cx="2194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 НА ЕДИНИЦИТЕ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ight Brace 51"/>
          <p:cNvSpPr/>
          <p:nvPr/>
        </p:nvSpPr>
        <p:spPr>
          <a:xfrm rot="3697151">
            <a:off x="5074366" y="1113771"/>
            <a:ext cx="904713" cy="3822884"/>
          </a:xfrm>
          <a:prstGeom prst="rightBrace">
            <a:avLst>
              <a:gd name="adj1" fmla="val 0"/>
              <a:gd name="adj2" fmla="val 487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3" name="TextBox 52"/>
          <p:cNvSpPr txBox="1"/>
          <p:nvPr/>
        </p:nvSpPr>
        <p:spPr>
          <a:xfrm>
            <a:off x="5760132" y="315622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 НА ХИЛЯДИТЕ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ight Brace 53"/>
          <p:cNvSpPr/>
          <p:nvPr/>
        </p:nvSpPr>
        <p:spPr>
          <a:xfrm rot="4383737">
            <a:off x="7941073" y="721490"/>
            <a:ext cx="529945" cy="148294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" name="TextBox 54"/>
          <p:cNvSpPr txBox="1"/>
          <p:nvPr/>
        </p:nvSpPr>
        <p:spPr>
          <a:xfrm>
            <a:off x="7419544" y="1750915"/>
            <a:ext cx="173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 НА МИЛИОНИТЕ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0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5" grpId="0" animBg="1"/>
      <p:bldP spid="16" grpId="0" animBg="1"/>
      <p:bldP spid="17" grpId="0" animBg="1"/>
      <p:bldP spid="49" grpId="0" animBg="1"/>
      <p:bldP spid="51" grpId="0"/>
      <p:bldP spid="52" grpId="0" animBg="1"/>
      <p:bldP spid="53" grpId="0"/>
      <p:bldP spid="54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Знаем, че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единици =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 десетица</a:t>
            </a:r>
          </a:p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=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 стотица</a:t>
            </a:r>
          </a:p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стотици =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хѝляда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Запишете числата: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49" y="1813831"/>
            <a:ext cx="702429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стотици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десетица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+ 7 единици = 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стотици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+ 0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десетици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+ 9 единици =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стотици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+ 7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десетици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 единици = 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725862" y="1849669"/>
            <a:ext cx="1714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271</a:t>
            </a: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732240" y="2660655"/>
            <a:ext cx="1142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909</a:t>
            </a:r>
            <a:endParaRPr kumimoji="0" lang="bg-BG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32240" y="3384529"/>
            <a:ext cx="1071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873</a:t>
            </a:r>
            <a:endParaRPr kumimoji="0" lang="bg-BG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073" grpId="0"/>
      <p:bldP spid="3075" grpId="0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28" y="457200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Какво следва след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хилядите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Десетохиляди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10 000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Стохиляди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100 000</a:t>
            </a:r>
          </a:p>
          <a:p>
            <a:pPr algn="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илиони – 1 000 000</a:t>
            </a:r>
          </a:p>
          <a:p>
            <a:pPr algn="r"/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Десетомилиони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 10 000 000</a:t>
            </a:r>
          </a:p>
          <a:p>
            <a:pPr algn="r"/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Стомилиони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 100 000 000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Милиарди – 1 000 000 000</a:t>
            </a:r>
          </a:p>
          <a:p>
            <a:pPr algn="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 т.н. до безкрайност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448272"/>
          </a:xfrm>
        </p:spPr>
        <p:txBody>
          <a:bodyPr>
            <a:normAutofit/>
          </a:bodyPr>
          <a:lstStyle/>
          <a:p>
            <a:r>
              <a:rPr lang="bg-BG" sz="6600" b="1" dirty="0" smtClean="0">
                <a:latin typeface="Times New Roman" pitchFamily="18" charset="0"/>
                <a:cs typeface="Times New Roman" pitchFamily="18" charset="0"/>
              </a:rPr>
              <a:t>Окръжност</a:t>
            </a:r>
            <a:endParaRPr lang="bg-BG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48064" y="4600674"/>
            <a:ext cx="2071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РАДИУС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788024" y="3032956"/>
            <a:ext cx="30003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ЦЕНТЪР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58" y="2420888"/>
            <a:ext cx="2857500" cy="1905000"/>
          </a:xfrm>
          <a:prstGeom prst="rect">
            <a:avLst/>
          </a:prstGeom>
        </p:spPr>
      </p:pic>
      <p:cxnSp>
        <p:nvCxnSpPr>
          <p:cNvPr id="7" name="Straight Arrow Connector 6"/>
          <p:cNvCxnSpPr>
            <a:endCxn id="21507" idx="1"/>
          </p:cNvCxnSpPr>
          <p:nvPr/>
        </p:nvCxnSpPr>
        <p:spPr>
          <a:xfrm>
            <a:off x="2416320" y="3592562"/>
            <a:ext cx="2731744" cy="13312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21508" idx="1"/>
          </p:cNvCxnSpPr>
          <p:nvPr/>
        </p:nvCxnSpPr>
        <p:spPr>
          <a:xfrm>
            <a:off x="2699792" y="3356121"/>
            <a:ext cx="20882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932040" y="1412776"/>
            <a:ext cx="33604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ОКРЪЖНОСТ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 flipV="1">
            <a:off x="3203848" y="1735942"/>
            <a:ext cx="1728192" cy="113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690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Окръжност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е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затворена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крива линия,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образувана от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точките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намиращи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еднакво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разстояние 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радиус)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определена точка (център).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Фигурата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съставена от точките във вътрешността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окръжността,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 нарича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кръг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ru-RU" dirty="0">
                <a:solidFill>
                  <a:srgbClr val="337AB7"/>
                </a:solidFill>
                <a:hlinkClick r:id="rId2"/>
              </a:rPr>
              <a:t>Учебна програма по </a:t>
            </a:r>
            <a:r>
              <a:rPr lang="ru-RU" dirty="0" smtClean="0">
                <a:solidFill>
                  <a:srgbClr val="337AB7"/>
                </a:solidFill>
                <a:hlinkClick r:id="rId2"/>
              </a:rPr>
              <a:t>математика за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IV клас</a:t>
            </a:r>
            <a:r>
              <a:rPr lang="ru-RU" dirty="0">
                <a:solidFill>
                  <a:srgbClr val="333333"/>
                </a:solidFill>
              </a:rPr>
              <a:t>, утвърдена със Заповед № РД09-5778 от 22.11.2017 г. на министъра на образованието и науката</a:t>
            </a:r>
            <a:endParaRPr lang="bg-BG" dirty="0"/>
          </a:p>
          <a:p>
            <a:pPr>
              <a:lnSpc>
                <a:spcPct val="160000"/>
              </a:lnSpc>
            </a:pPr>
            <a:r>
              <a:rPr lang="en-US" dirty="0" smtClean="0">
                <a:hlinkClick r:id="rId3"/>
              </a:rPr>
              <a:t>https://www.slideshare.net</a:t>
            </a:r>
            <a:endParaRPr lang="bg-BG" dirty="0" smtClean="0"/>
          </a:p>
          <a:p>
            <a:pPr>
              <a:lnSpc>
                <a:spcPct val="160000"/>
              </a:lnSpc>
            </a:pPr>
            <a:r>
              <a:rPr lang="en-US" dirty="0">
                <a:hlinkClick r:id="rId4"/>
              </a:rPr>
              <a:t>https://bg.wikipedia.org/wiki/</a:t>
            </a:r>
            <a:r>
              <a:rPr lang="bg-BG" dirty="0" smtClean="0">
                <a:hlinkClick r:id="rId4"/>
              </a:rPr>
              <a:t>Окръжност</a:t>
            </a:r>
            <a:endParaRPr lang="bg-BG" dirty="0" smtClean="0"/>
          </a:p>
          <a:p>
            <a:pPr>
              <a:lnSpc>
                <a:spcPct val="160000"/>
              </a:lnSpc>
            </a:pPr>
            <a:r>
              <a:rPr lang="en-US" dirty="0" smtClean="0">
                <a:hlinkClick r:id="rId5"/>
              </a:rPr>
              <a:t>http://davincikursove.com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Числата над 1000</vt:lpstr>
      <vt:lpstr>PowerPoint Presentation</vt:lpstr>
      <vt:lpstr>Знаем, че</vt:lpstr>
      <vt:lpstr>Запишете числата:</vt:lpstr>
      <vt:lpstr>Какво следва след хилядите?</vt:lpstr>
      <vt:lpstr>Окръжност</vt:lpstr>
      <vt:lpstr>PowerPoint Presentation</vt:lpstr>
      <vt:lpstr>Окръжност е затворена крива линия, образувана от точките, намиращи се на еднакво разстояние (радиус) от определена точка (център).  Фигурата, съставена от точките във вътрешността  на окръжността, се нарича кръг. 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Числата до 1000</dc:title>
  <dc:creator>Galya</dc:creator>
  <cp:lastModifiedBy>Диляна Гаджева</cp:lastModifiedBy>
  <cp:revision>17</cp:revision>
  <dcterms:created xsi:type="dcterms:W3CDTF">2018-07-25T08:04:06Z</dcterms:created>
  <dcterms:modified xsi:type="dcterms:W3CDTF">2018-08-15T14:39:33Z</dcterms:modified>
</cp:coreProperties>
</file>