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75A-85DA-47C8-99C6-716CF341F409}" type="datetimeFigureOut">
              <a:rPr lang="bg-BG" smtClean="0"/>
              <a:t>16.8.2018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27F5-5BCE-4406-B7CE-ACBC9D36E72F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75A-85DA-47C8-99C6-716CF341F409}" type="datetimeFigureOut">
              <a:rPr lang="bg-BG" smtClean="0"/>
              <a:t>16.8.2018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27F5-5BCE-4406-B7CE-ACBC9D36E72F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75A-85DA-47C8-99C6-716CF341F409}" type="datetimeFigureOut">
              <a:rPr lang="bg-BG" smtClean="0"/>
              <a:t>16.8.2018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27F5-5BCE-4406-B7CE-ACBC9D36E72F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75A-85DA-47C8-99C6-716CF341F409}" type="datetimeFigureOut">
              <a:rPr lang="bg-BG" smtClean="0"/>
              <a:t>16.8.2018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27F5-5BCE-4406-B7CE-ACBC9D36E72F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75A-85DA-47C8-99C6-716CF341F409}" type="datetimeFigureOut">
              <a:rPr lang="bg-BG" smtClean="0"/>
              <a:t>16.8.2018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27F5-5BCE-4406-B7CE-ACBC9D36E72F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75A-85DA-47C8-99C6-716CF341F409}" type="datetimeFigureOut">
              <a:rPr lang="bg-BG" smtClean="0"/>
              <a:t>16.8.2018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27F5-5BCE-4406-B7CE-ACBC9D36E72F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75A-85DA-47C8-99C6-716CF341F409}" type="datetimeFigureOut">
              <a:rPr lang="bg-BG" smtClean="0"/>
              <a:t>16.8.2018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27F5-5BCE-4406-B7CE-ACBC9D36E72F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75A-85DA-47C8-99C6-716CF341F409}" type="datetimeFigureOut">
              <a:rPr lang="bg-BG" smtClean="0"/>
              <a:t>16.8.2018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27F5-5BCE-4406-B7CE-ACBC9D36E72F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75A-85DA-47C8-99C6-716CF341F409}" type="datetimeFigureOut">
              <a:rPr lang="bg-BG" smtClean="0"/>
              <a:t>16.8.2018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27F5-5BCE-4406-B7CE-ACBC9D36E72F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75A-85DA-47C8-99C6-716CF341F409}" type="datetimeFigureOut">
              <a:rPr lang="bg-BG" smtClean="0"/>
              <a:t>16.8.2018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27F5-5BCE-4406-B7CE-ACBC9D36E72F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75A-85DA-47C8-99C6-716CF341F409}" type="datetimeFigureOut">
              <a:rPr lang="bg-BG" smtClean="0"/>
              <a:t>16.8.2018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27F5-5BCE-4406-B7CE-ACBC9D36E72F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A475A-85DA-47C8-99C6-716CF341F409}" type="datetimeFigureOut">
              <a:rPr lang="bg-BG" smtClean="0"/>
              <a:t>16.8.2018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527F5-5BCE-4406-B7CE-ACBC9D36E72F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guestf67143/11-20-2715220" TargetMode="External"/><Relationship Id="rId2" Type="http://schemas.openxmlformats.org/officeDocument/2006/relationships/hyperlink" Target="https://www.mon.bg/bg/169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g.wikipedia.org/wiki/%D0%9E%D1%82%D1%81%D0%B5%D1%87%D0%BA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772400" cy="1470025"/>
          </a:xfrm>
        </p:spPr>
        <p:txBody>
          <a:bodyPr>
            <a:noAutofit/>
          </a:bodyPr>
          <a:lstStyle/>
          <a:p>
            <a:r>
              <a:rPr lang="bg-BG" sz="5400" b="1" dirty="0" smtClean="0">
                <a:latin typeface="Segoe Print" pitchFamily="2" charset="0"/>
              </a:rPr>
              <a:t>Числата от 11 до 20</a:t>
            </a:r>
            <a:endParaRPr lang="bg-BG" sz="5400" b="1" dirty="0">
              <a:latin typeface="Segoe Prin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sz="3600" dirty="0" smtClean="0">
                <a:solidFill>
                  <a:schemeClr val="tx1"/>
                </a:solidFill>
                <a:latin typeface="Segoe Print" pitchFamily="2" charset="0"/>
              </a:rPr>
              <a:t>Изготвил: Миглена Иванова, студент-практикант по проект „Студентски практики“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Segoe Print" pitchFamily="2" charset="0"/>
              </a:rPr>
              <a:t>Провери и редактира: </a:t>
            </a:r>
            <a:r>
              <a:rPr lang="ru-RU" sz="3600" dirty="0" smtClean="0">
                <a:solidFill>
                  <a:schemeClr val="tx1"/>
                </a:solidFill>
                <a:latin typeface="Segoe Print" pitchFamily="2" charset="0"/>
              </a:rPr>
              <a:t>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57148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egoe Print" pitchFamily="2" charset="0"/>
              </a:rPr>
              <a:t>E</a:t>
            </a:r>
            <a:r>
              <a:rPr lang="bg-BG" dirty="0" err="1" smtClean="0">
                <a:latin typeface="Segoe Print" pitchFamily="2" charset="0"/>
              </a:rPr>
              <a:t>диници</a:t>
            </a:r>
            <a:r>
              <a:rPr lang="bg-BG" dirty="0" smtClean="0">
                <a:latin typeface="Segoe Print" pitchFamily="2" charset="0"/>
              </a:rPr>
              <a:t> </a:t>
            </a:r>
            <a:r>
              <a:rPr lang="bg-BG" dirty="0" smtClean="0">
                <a:latin typeface="Segoe Print" pitchFamily="2" charset="0"/>
              </a:rPr>
              <a:t>и </a:t>
            </a:r>
            <a:r>
              <a:rPr lang="bg-BG" dirty="0" smtClean="0">
                <a:latin typeface="Segoe Print" pitchFamily="2" charset="0"/>
              </a:rPr>
              <a:t>десетици</a:t>
            </a:r>
            <a:endParaRPr lang="bg-BG" dirty="0">
              <a:latin typeface="Segoe Print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6200000" flipH="1">
            <a:off x="714348" y="3571876"/>
            <a:ext cx="185738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1071538" y="3571876"/>
            <a:ext cx="185738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1357290" y="3571876"/>
            <a:ext cx="185738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1285852" y="3857628"/>
            <a:ext cx="185738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1500166" y="3786190"/>
            <a:ext cx="185738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1571604" y="3571876"/>
            <a:ext cx="185738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1000100" y="3929066"/>
            <a:ext cx="185738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1714480" y="3786190"/>
            <a:ext cx="185738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1785918" y="3500438"/>
            <a:ext cx="185738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1928794" y="3714752"/>
            <a:ext cx="185738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072330" y="3857628"/>
            <a:ext cx="2004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>
                <a:latin typeface="Segoe Print" pitchFamily="2" charset="0"/>
              </a:rPr>
              <a:t>10 единици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14480" y="5214950"/>
            <a:ext cx="2004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>
                <a:latin typeface="Segoe Print" pitchFamily="2" charset="0"/>
              </a:rPr>
              <a:t>10 единици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43306" y="3857628"/>
            <a:ext cx="23439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800" dirty="0">
                <a:latin typeface="Segoe Print" pitchFamily="2" charset="0"/>
              </a:rPr>
              <a:t>1 десетица</a:t>
            </a:r>
          </a:p>
        </p:txBody>
      </p:sp>
      <p:cxnSp>
        <p:nvCxnSpPr>
          <p:cNvPr id="21" name="Straight Arrow Connector 20"/>
          <p:cNvCxnSpPr>
            <a:stCxn id="19" idx="3"/>
            <a:endCxn id="17" idx="1"/>
          </p:cNvCxnSpPr>
          <p:nvPr/>
        </p:nvCxnSpPr>
        <p:spPr>
          <a:xfrm flipV="1">
            <a:off x="5987217" y="4088461"/>
            <a:ext cx="1085113" cy="30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Segoe Print" pitchFamily="2" charset="0"/>
              </a:rPr>
              <a:t>Напишете числата:</a:t>
            </a:r>
            <a:endParaRPr lang="bg-BG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923112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bg-BG" dirty="0" smtClean="0">
                <a:latin typeface="Segoe Print" pitchFamily="2" charset="0"/>
              </a:rPr>
              <a:t>Една десетица и две единици-</a:t>
            </a:r>
          </a:p>
          <a:p>
            <a:pPr>
              <a:lnSpc>
                <a:spcPct val="200000"/>
              </a:lnSpc>
            </a:pPr>
            <a:r>
              <a:rPr lang="bg-BG" dirty="0" smtClean="0">
                <a:latin typeface="Segoe Print" pitchFamily="2" charset="0"/>
              </a:rPr>
              <a:t>Две десетици и една единица-</a:t>
            </a:r>
          </a:p>
          <a:p>
            <a:pPr>
              <a:lnSpc>
                <a:spcPct val="200000"/>
              </a:lnSpc>
            </a:pPr>
            <a:r>
              <a:rPr lang="bg-BG" dirty="0" smtClean="0">
                <a:latin typeface="Segoe Print" pitchFamily="2" charset="0"/>
              </a:rPr>
              <a:t>Пет единици- </a:t>
            </a:r>
          </a:p>
          <a:p>
            <a:pPr>
              <a:lnSpc>
                <a:spcPct val="200000"/>
              </a:lnSpc>
            </a:pPr>
            <a:r>
              <a:rPr lang="bg-BG" dirty="0" smtClean="0">
                <a:latin typeface="Segoe Print" pitchFamily="2" charset="0"/>
              </a:rPr>
              <a:t>Една десетица и девет единици-</a:t>
            </a:r>
            <a:endParaRPr lang="bg-BG" dirty="0">
              <a:latin typeface="Segoe Prin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32240" y="1196752"/>
            <a:ext cx="899592" cy="39005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bg-BG" dirty="0" smtClean="0"/>
              <a:t>12</a:t>
            </a:r>
            <a:endParaRPr lang="bg-BG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bg-BG" dirty="0" smtClean="0"/>
              <a:t>21</a:t>
            </a:r>
            <a:endParaRPr lang="bg-BG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bg-BG" dirty="0" smtClean="0"/>
              <a:t>5</a:t>
            </a:r>
            <a:endParaRPr lang="bg-BG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bg-BG" dirty="0" smtClean="0"/>
              <a:t>19</a:t>
            </a:r>
            <a:endParaRPr lang="bg-BG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7259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g-BG" dirty="0" smtClean="0">
                <a:latin typeface="Segoe Print" pitchFamily="2" charset="0"/>
              </a:rPr>
              <a:t>Едноцифрените числа се </a:t>
            </a:r>
            <a:r>
              <a:rPr lang="bg-BG" dirty="0" smtClean="0">
                <a:latin typeface="Segoe Print" pitchFamily="2" charset="0"/>
              </a:rPr>
              <a:t>записват с </a:t>
            </a:r>
            <a:r>
              <a:rPr lang="bg-BG" dirty="0" smtClean="0">
                <a:latin typeface="Segoe Print" pitchFamily="2" charset="0"/>
              </a:rPr>
              <a:t>една </a:t>
            </a:r>
            <a:r>
              <a:rPr lang="bg-BG" dirty="0" smtClean="0">
                <a:latin typeface="Segoe Print" pitchFamily="2" charset="0"/>
              </a:rPr>
              <a:t>цифра, а двуцифрените </a:t>
            </a:r>
            <a:r>
              <a:rPr lang="bg-BG" dirty="0" smtClean="0">
                <a:latin typeface="Segoe Print" pitchFamily="2" charset="0"/>
              </a:rPr>
              <a:t>– с две.</a:t>
            </a:r>
            <a:endParaRPr lang="bg-BG" dirty="0">
              <a:latin typeface="Segoe Print" pitchFamily="2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Segoe Print" panose="02000600000000000000" pitchFamily="2" charset="0"/>
              </a:rPr>
              <a:t>Разпределете числата:</a:t>
            </a:r>
            <a:endParaRPr lang="bg-BG" dirty="0">
              <a:latin typeface="Segoe Print" panose="02000600000000000000" pitchFamily="2" charset="0"/>
            </a:endParaRPr>
          </a:p>
        </p:txBody>
      </p:sp>
      <p:sp>
        <p:nvSpPr>
          <p:cNvPr id="4" name="Sun 3"/>
          <p:cNvSpPr/>
          <p:nvPr/>
        </p:nvSpPr>
        <p:spPr>
          <a:xfrm>
            <a:off x="1071538" y="1357298"/>
            <a:ext cx="1500198" cy="107157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n 4"/>
          <p:cNvSpPr/>
          <p:nvPr/>
        </p:nvSpPr>
        <p:spPr>
          <a:xfrm>
            <a:off x="857224" y="3000372"/>
            <a:ext cx="1357322" cy="107157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bg-BG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n 5"/>
          <p:cNvSpPr/>
          <p:nvPr/>
        </p:nvSpPr>
        <p:spPr>
          <a:xfrm>
            <a:off x="3500430" y="2786058"/>
            <a:ext cx="1000132" cy="107157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n 6"/>
          <p:cNvSpPr/>
          <p:nvPr/>
        </p:nvSpPr>
        <p:spPr>
          <a:xfrm>
            <a:off x="3000364" y="1500174"/>
            <a:ext cx="1000132" cy="107157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un 7"/>
          <p:cNvSpPr/>
          <p:nvPr/>
        </p:nvSpPr>
        <p:spPr>
          <a:xfrm>
            <a:off x="6143636" y="2928934"/>
            <a:ext cx="1214446" cy="107157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un 8"/>
          <p:cNvSpPr/>
          <p:nvPr/>
        </p:nvSpPr>
        <p:spPr>
          <a:xfrm>
            <a:off x="4714876" y="1571612"/>
            <a:ext cx="1285884" cy="107157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un 9"/>
          <p:cNvSpPr/>
          <p:nvPr/>
        </p:nvSpPr>
        <p:spPr>
          <a:xfrm>
            <a:off x="7000892" y="1285860"/>
            <a:ext cx="1000132" cy="107157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1538" y="5286388"/>
            <a:ext cx="2571768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Segoe Print" pitchFamily="2" charset="0"/>
              </a:rPr>
              <a:t>Едноцифрени числа</a:t>
            </a:r>
            <a:endParaRPr lang="bg-BG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0628" y="5286388"/>
            <a:ext cx="2571768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Segoe Print" pitchFamily="2" charset="0"/>
              </a:rPr>
              <a:t>Двуцифрени числа</a:t>
            </a:r>
            <a:endParaRPr lang="bg-BG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285984" y="2500306"/>
            <a:ext cx="3357586" cy="2643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4464843" y="3536157"/>
            <a:ext cx="264320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5822165" y="4321975"/>
            <a:ext cx="128588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2500298" y="2071678"/>
            <a:ext cx="4714908" cy="3071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714480" y="3857628"/>
            <a:ext cx="4071966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2285984" y="3571876"/>
            <a:ext cx="1643074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1357290" y="3143248"/>
            <a:ext cx="2643206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571480"/>
            <a:ext cx="7772400" cy="1470025"/>
          </a:xfrm>
        </p:spPr>
        <p:txBody>
          <a:bodyPr/>
          <a:lstStyle/>
          <a:p>
            <a:r>
              <a:rPr lang="bg-BG" dirty="0" smtClean="0">
                <a:latin typeface="Segoe Print" pitchFamily="2" charset="0"/>
              </a:rPr>
              <a:t>Знаете ли какво е отсечка?</a:t>
            </a:r>
            <a:endParaRPr lang="bg-BG" dirty="0">
              <a:latin typeface="Segoe Print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714480" y="2643182"/>
            <a:ext cx="6400800" cy="1752600"/>
          </a:xfrm>
        </p:spPr>
        <p:txBody>
          <a:bodyPr/>
          <a:lstStyle/>
          <a:p>
            <a:r>
              <a:rPr lang="bg-BG" dirty="0" smtClean="0">
                <a:solidFill>
                  <a:schemeClr val="tx1"/>
                </a:solidFill>
                <a:latin typeface="Segoe Print" pitchFamily="2" charset="0"/>
              </a:rPr>
              <a:t>Отсечката е </a:t>
            </a:r>
            <a:r>
              <a:rPr lang="bg-BG" dirty="0" smtClean="0">
                <a:solidFill>
                  <a:schemeClr val="tx1"/>
                </a:solidFill>
                <a:latin typeface="Segoe Print" pitchFamily="2" charset="0"/>
              </a:rPr>
              <a:t>част от права линия. Има </a:t>
            </a:r>
            <a:r>
              <a:rPr lang="bg-BG" dirty="0" smtClean="0">
                <a:solidFill>
                  <a:schemeClr val="tx1"/>
                </a:solidFill>
                <a:latin typeface="Segoe Print" pitchFamily="2" charset="0"/>
              </a:rPr>
              <a:t>начало и край.</a:t>
            </a:r>
            <a:endParaRPr lang="bg-BG" dirty="0">
              <a:solidFill>
                <a:schemeClr val="tx1"/>
              </a:solidFill>
              <a:latin typeface="Segoe Print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500298" y="5286388"/>
            <a:ext cx="40719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321703" y="5322107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429388" y="528638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858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Segoe Print" panose="02000600000000000000" pitchFamily="2" charset="0"/>
              </a:rPr>
              <a:t>Дължината на отсечката </a:t>
            </a:r>
            <a:r>
              <a:rPr lang="bg-BG" dirty="0" smtClean="0">
                <a:latin typeface="Segoe Print" panose="02000600000000000000" pitchFamily="2" charset="0"/>
              </a:rPr>
              <a:t>може да се </a:t>
            </a:r>
            <a:r>
              <a:rPr lang="bg-BG" dirty="0" smtClean="0">
                <a:latin typeface="Segoe Print" panose="02000600000000000000" pitchFamily="2" charset="0"/>
              </a:rPr>
              <a:t>измерва в </a:t>
            </a:r>
            <a:r>
              <a:rPr lang="bg-BG" dirty="0" smtClean="0">
                <a:latin typeface="Segoe Print" panose="02000600000000000000" pitchFamily="2" charset="0"/>
              </a:rPr>
              <a:t>сантиметри (</a:t>
            </a:r>
            <a:r>
              <a:rPr lang="bg-BG" dirty="0" smtClean="0">
                <a:latin typeface="Segoe Print" panose="02000600000000000000" pitchFamily="2" charset="0"/>
              </a:rPr>
              <a:t>см).</a:t>
            </a:r>
            <a:endParaRPr lang="bg-BG" dirty="0">
              <a:latin typeface="Segoe Print" panose="020006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00166" y="2928934"/>
            <a:ext cx="2857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321571" y="2893215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179091" y="2964653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43042" y="4214818"/>
            <a:ext cx="1000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500166" y="421481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500298" y="421481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714876" y="2714620"/>
            <a:ext cx="1181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>
                <a:latin typeface="Segoe Print" pitchFamily="2" charset="0"/>
              </a:rPr>
              <a:t>11 см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14678" y="3929066"/>
            <a:ext cx="957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>
                <a:latin typeface="Segoe Print" pitchFamily="2" charset="0"/>
              </a:rPr>
              <a:t>5 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+mn-lt"/>
              </a:rPr>
              <a:t>Източници:</a:t>
            </a:r>
            <a:endParaRPr lang="bg-B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337AB7"/>
                </a:solidFill>
                <a:hlinkClick r:id="rId2"/>
              </a:rPr>
              <a:t>Учебна програма по математика </a:t>
            </a:r>
            <a:r>
              <a:rPr lang="ru-RU" dirty="0">
                <a:solidFill>
                  <a:srgbClr val="337AB7"/>
                </a:solidFill>
                <a:hlinkClick r:id="rId2"/>
              </a:rPr>
              <a:t>за I клас в сила от учебната 2016/2017 година</a:t>
            </a:r>
            <a:r>
              <a:rPr lang="ru-RU" dirty="0">
                <a:solidFill>
                  <a:srgbClr val="333333"/>
                </a:solidFill>
              </a:rPr>
              <a:t>, </a:t>
            </a:r>
            <a:r>
              <a:rPr lang="ru-RU" dirty="0" smtClean="0">
                <a:solidFill>
                  <a:srgbClr val="333333"/>
                </a:solidFill>
              </a:rPr>
              <a:t>утвърдена </a:t>
            </a:r>
            <a:r>
              <a:rPr lang="ru-RU" dirty="0">
                <a:solidFill>
                  <a:srgbClr val="333333"/>
                </a:solidFill>
              </a:rPr>
              <a:t>със Заповед № РД09-1857 от 17.12.2015 г</a:t>
            </a:r>
            <a:r>
              <a:rPr lang="ru-RU" dirty="0" smtClean="0">
                <a:solidFill>
                  <a:srgbClr val="333333"/>
                </a:solidFill>
              </a:rPr>
              <a:t>. на МОН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3"/>
              </a:rPr>
              <a:t>https://www.slideshare.net</a:t>
            </a:r>
            <a:endParaRPr lang="bg-BG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4"/>
              </a:rPr>
              <a:t>https://bg.wikipedia.org</a:t>
            </a:r>
            <a:endParaRPr lang="bg-BG" dirty="0" smtClean="0"/>
          </a:p>
          <a:p>
            <a:pPr>
              <a:lnSpc>
                <a:spcPct val="150000"/>
              </a:lnSpc>
            </a:pP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156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Segoe Print</vt:lpstr>
      <vt:lpstr>Times New Roman</vt:lpstr>
      <vt:lpstr>Office Theme</vt:lpstr>
      <vt:lpstr>Числата от 11 до 20</vt:lpstr>
      <vt:lpstr>Eдиници и десетици</vt:lpstr>
      <vt:lpstr>Напишете числата:</vt:lpstr>
      <vt:lpstr>Едноцифрените числа се записват с една цифра, а двуцифрените – с две.</vt:lpstr>
      <vt:lpstr>Разпределете числата:</vt:lpstr>
      <vt:lpstr>Знаете ли какво е отсечка?</vt:lpstr>
      <vt:lpstr>Дължината на отсечката може да се измерва в сантиметри (см).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Числата от 11 до 20</dc:title>
  <dc:creator>Galya</dc:creator>
  <cp:lastModifiedBy>Диляна Гаджева</cp:lastModifiedBy>
  <cp:revision>7</cp:revision>
  <dcterms:created xsi:type="dcterms:W3CDTF">2018-07-26T13:09:10Z</dcterms:created>
  <dcterms:modified xsi:type="dcterms:W3CDTF">2018-08-16T03:17:16Z</dcterms:modified>
</cp:coreProperties>
</file>