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3" r:id="rId6"/>
    <p:sldId id="264" r:id="rId7"/>
    <p:sldId id="266" r:id="rId8"/>
    <p:sldId id="267" r:id="rId9"/>
    <p:sldId id="268" r:id="rId10"/>
    <p:sldId id="261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5C55-F971-44A2-881D-F62550D02DE1}" type="datetimeFigureOut">
              <a:rPr lang="bg-BG" smtClean="0"/>
              <a:t>23.7.2018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9A448-83ED-44AF-ADB8-A36D70B7D05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5C55-F971-44A2-881D-F62550D02DE1}" type="datetimeFigureOut">
              <a:rPr lang="bg-BG" smtClean="0"/>
              <a:t>23.7.2018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9A448-83ED-44AF-ADB8-A36D70B7D05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5C55-F971-44A2-881D-F62550D02DE1}" type="datetimeFigureOut">
              <a:rPr lang="bg-BG" smtClean="0"/>
              <a:t>23.7.2018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9A448-83ED-44AF-ADB8-A36D70B7D05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5C55-F971-44A2-881D-F62550D02DE1}" type="datetimeFigureOut">
              <a:rPr lang="bg-BG" smtClean="0"/>
              <a:t>23.7.2018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9A448-83ED-44AF-ADB8-A36D70B7D05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5C55-F971-44A2-881D-F62550D02DE1}" type="datetimeFigureOut">
              <a:rPr lang="bg-BG" smtClean="0"/>
              <a:t>23.7.2018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9A448-83ED-44AF-ADB8-A36D70B7D05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5C55-F971-44A2-881D-F62550D02DE1}" type="datetimeFigureOut">
              <a:rPr lang="bg-BG" smtClean="0"/>
              <a:t>23.7.2018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9A448-83ED-44AF-ADB8-A36D70B7D05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5C55-F971-44A2-881D-F62550D02DE1}" type="datetimeFigureOut">
              <a:rPr lang="bg-BG" smtClean="0"/>
              <a:t>23.7.2018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9A448-83ED-44AF-ADB8-A36D70B7D05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5C55-F971-44A2-881D-F62550D02DE1}" type="datetimeFigureOut">
              <a:rPr lang="bg-BG" smtClean="0"/>
              <a:t>23.7.2018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9A448-83ED-44AF-ADB8-A36D70B7D05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5C55-F971-44A2-881D-F62550D02DE1}" type="datetimeFigureOut">
              <a:rPr lang="bg-BG" smtClean="0"/>
              <a:t>23.7.2018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9A448-83ED-44AF-ADB8-A36D70B7D05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5C55-F971-44A2-881D-F62550D02DE1}" type="datetimeFigureOut">
              <a:rPr lang="bg-BG" smtClean="0"/>
              <a:t>23.7.2018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9A448-83ED-44AF-ADB8-A36D70B7D05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5C55-F971-44A2-881D-F62550D02DE1}" type="datetimeFigureOut">
              <a:rPr lang="bg-BG" smtClean="0"/>
              <a:t>23.7.2018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9A448-83ED-44AF-ADB8-A36D70B7D05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85C55-F971-44A2-881D-F62550D02DE1}" type="datetimeFigureOut">
              <a:rPr lang="bg-BG" smtClean="0"/>
              <a:t>23.7.2018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9A448-83ED-44AF-ADB8-A36D70B7D055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g.wikipedia.org/wiki/&#1055;&#1088;&#1080;&#1083;&#1072;&#1075;&#1072;&#1090;&#1077;&#1083;&#1085;&#1086;_&#1080;&#1084;&#1077;" TargetMode="External"/><Relationship Id="rId7" Type="http://schemas.openxmlformats.org/officeDocument/2006/relationships/hyperlink" Target="https://www.slideshare.net/rossitsazlankova/ss-14749881" TargetMode="External"/><Relationship Id="rId2" Type="http://schemas.openxmlformats.org/officeDocument/2006/relationships/hyperlink" Target="https://www.free-power-point-template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g.wikipedia.org/wiki/%D0%9C%D0%B5%D1%81%D1%82%D0%BE%D0%B8%D0%BC%D0%B5%D0%BD%D0%B8%D0%B5" TargetMode="External"/><Relationship Id="rId5" Type="http://schemas.openxmlformats.org/officeDocument/2006/relationships/hyperlink" Target="https://uraa.eu/BG-newspaper/&#1087;&#1088;&#1080;&#1083;&#1072;&#1075;&#1072;&#1090;&#1077;&#1083;&#1085;&#1080;-&#1080;&#1084;&#1077;&#1085;&#1072;/" TargetMode="External"/><Relationship Id="rId4" Type="http://schemas.openxmlformats.org/officeDocument/2006/relationships/hyperlink" Target="https://www.mon.bg/bg/168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2069422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Чести на речта</a:t>
            </a:r>
            <a:r>
              <a:rPr lang="bg-BG" dirty="0">
                <a:solidFill>
                  <a:srgbClr val="FF0000"/>
                </a:solidFill>
              </a:rPr>
              <a:t> </a:t>
            </a:r>
            <a:r>
              <a:rPr lang="bg-BG" dirty="0"/>
              <a:t>–</a:t>
            </a:r>
            <a:r>
              <a:rPr lang="bg-BG" dirty="0" smtClean="0"/>
              <a:t> степенувано прилагателно име, спомагателен глагол „съм“ и лични местоимения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8001056" cy="1752600"/>
          </a:xfrm>
        </p:spPr>
        <p:txBody>
          <a:bodyPr>
            <a:normAutofit fontScale="85000" lnSpcReduction="10000"/>
          </a:bodyPr>
          <a:lstStyle/>
          <a:p>
            <a:pPr marR="64008" lvl="0" algn="l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bg-BG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Изготвил: Даниела Йорданова, студент-практикант по проект „Студентски практики“</a:t>
            </a:r>
          </a:p>
          <a:p>
            <a:pPr marR="64008" lvl="0" algn="l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Провери и редактира: Диляна Гаджева, ментор по проекта</a:t>
            </a:r>
          </a:p>
          <a:p>
            <a:endParaRPr lang="bg-BG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Източници: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628800"/>
            <a:ext cx="6624736" cy="496855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hlinkClick r:id="rId2"/>
              </a:rPr>
              <a:t>https://www.free-power-point-templates.com</a:t>
            </a:r>
            <a:endParaRPr lang="bg-BG" dirty="0" smtClean="0"/>
          </a:p>
          <a:p>
            <a:endParaRPr lang="bg-BG" dirty="0"/>
          </a:p>
          <a:p>
            <a:r>
              <a:rPr lang="en-US" dirty="0">
                <a:hlinkClick r:id="rId3"/>
              </a:rPr>
              <a:t>https://bg.wikipedia.org/wiki/</a:t>
            </a:r>
            <a:r>
              <a:rPr lang="bg-BG" dirty="0" err="1" smtClean="0">
                <a:hlinkClick r:id="rId3"/>
              </a:rPr>
              <a:t>Прилагателно_име</a:t>
            </a:r>
            <a:endParaRPr lang="en-US" dirty="0" smtClean="0"/>
          </a:p>
          <a:p>
            <a:endParaRPr lang="bg-BG" dirty="0" smtClean="0"/>
          </a:p>
          <a:p>
            <a:r>
              <a:rPr lang="ru-RU" dirty="0" smtClean="0">
                <a:solidFill>
                  <a:srgbClr val="337AB7"/>
                </a:solidFill>
                <a:hlinkClick r:id="rId4"/>
              </a:rPr>
              <a:t>Учебна програма по български език и литература </a:t>
            </a:r>
            <a:r>
              <a:rPr lang="ru-RU" dirty="0">
                <a:solidFill>
                  <a:srgbClr val="337AB7"/>
                </a:solidFill>
                <a:hlinkClick r:id="rId4"/>
              </a:rPr>
              <a:t>за IІI клас в сила от учебната 2018/2019 година</a:t>
            </a:r>
            <a:r>
              <a:rPr lang="ru-RU" dirty="0">
                <a:solidFill>
                  <a:srgbClr val="333333"/>
                </a:solidFill>
              </a:rPr>
              <a:t>, </a:t>
            </a:r>
            <a:r>
              <a:rPr lang="ru-RU" dirty="0" smtClean="0">
                <a:solidFill>
                  <a:srgbClr val="333333"/>
                </a:solidFill>
              </a:rPr>
              <a:t>утвърдена </a:t>
            </a:r>
            <a:r>
              <a:rPr lang="ru-RU" dirty="0">
                <a:solidFill>
                  <a:srgbClr val="333333"/>
                </a:solidFill>
              </a:rPr>
              <a:t>със Заповед № РД09-1093/25.01.2017 </a:t>
            </a:r>
            <a:r>
              <a:rPr lang="ru-RU" dirty="0" smtClean="0">
                <a:solidFill>
                  <a:srgbClr val="333333"/>
                </a:solidFill>
              </a:rPr>
              <a:t>г. </a:t>
            </a:r>
            <a:r>
              <a:rPr lang="bg-BG" dirty="0" smtClean="0">
                <a:solidFill>
                  <a:srgbClr val="333333"/>
                </a:solidFill>
              </a:rPr>
              <a:t>на МОН</a:t>
            </a:r>
          </a:p>
          <a:p>
            <a:endParaRPr lang="bg-BG" dirty="0" smtClean="0"/>
          </a:p>
          <a:p>
            <a:r>
              <a:rPr lang="en-US" dirty="0">
                <a:hlinkClick r:id="rId5"/>
              </a:rPr>
              <a:t>https://uraa.eu/BG-newspaper/</a:t>
            </a:r>
            <a:r>
              <a:rPr lang="bg-BG" dirty="0">
                <a:hlinkClick r:id="rId5"/>
              </a:rPr>
              <a:t>прилагателни-имена</a:t>
            </a:r>
            <a:r>
              <a:rPr lang="bg-BG" dirty="0" smtClean="0">
                <a:hlinkClick r:id="rId5"/>
              </a:rPr>
              <a:t>/</a:t>
            </a:r>
            <a:r>
              <a:rPr lang="bg-BG" dirty="0" smtClean="0"/>
              <a:t> </a:t>
            </a:r>
          </a:p>
          <a:p>
            <a:endParaRPr lang="bg-BG" dirty="0" smtClean="0"/>
          </a:p>
          <a:p>
            <a:r>
              <a:rPr lang="en-US" dirty="0" smtClean="0">
                <a:hlinkClick r:id="rId6"/>
              </a:rPr>
              <a:t>https://bg.wikipedia.org</a:t>
            </a:r>
            <a:endParaRPr lang="bg-BG" dirty="0" smtClean="0"/>
          </a:p>
          <a:p>
            <a:endParaRPr lang="bg-BG" dirty="0" smtClean="0"/>
          </a:p>
          <a:p>
            <a:r>
              <a:rPr lang="en-US" dirty="0" smtClean="0">
                <a:hlinkClick r:id="rId7"/>
              </a:rPr>
              <a:t>https://www.slideshare.net</a:t>
            </a: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229600" cy="1143000"/>
          </a:xfrm>
        </p:spPr>
        <p:txBody>
          <a:bodyPr>
            <a:normAutofit/>
          </a:bodyPr>
          <a:lstStyle/>
          <a:p>
            <a:r>
              <a:rPr lang="bg-BG" b="1" dirty="0" smtClean="0"/>
              <a:t>Видове части на речта: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564904"/>
            <a:ext cx="8229600" cy="2786082"/>
          </a:xfrm>
        </p:spPr>
        <p:txBody>
          <a:bodyPr/>
          <a:lstStyle/>
          <a:p>
            <a:pPr algn="ctr"/>
            <a:r>
              <a:rPr lang="bg-BG" dirty="0" smtClean="0"/>
              <a:t> съществителни имена;</a:t>
            </a:r>
          </a:p>
          <a:p>
            <a:pPr algn="ctr"/>
            <a:r>
              <a:rPr lang="bg-BG" dirty="0"/>
              <a:t>п</a:t>
            </a:r>
            <a:r>
              <a:rPr lang="bg-BG" dirty="0" smtClean="0"/>
              <a:t>рилагателни имена;</a:t>
            </a:r>
          </a:p>
          <a:p>
            <a:pPr algn="ctr"/>
            <a:r>
              <a:rPr lang="bg-BG" dirty="0" smtClean="0"/>
              <a:t>глаголи</a:t>
            </a:r>
          </a:p>
          <a:p>
            <a:pPr algn="ctr"/>
            <a:r>
              <a:rPr lang="bg-BG" dirty="0" smtClean="0"/>
              <a:t>и други.</a:t>
            </a:r>
            <a:endParaRPr lang="bg-BG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586900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+mn-lt"/>
                <a:cs typeface="Times New Roman" pitchFamily="18" charset="0"/>
              </a:rPr>
              <a:t>С</a:t>
            </a:r>
            <a:r>
              <a:rPr lang="ru-RU" b="1" dirty="0" smtClean="0">
                <a:latin typeface="+mn-lt"/>
                <a:cs typeface="Times New Roman" pitchFamily="18" charset="0"/>
              </a:rPr>
              <a:t> прилагателното име</a:t>
            </a:r>
            <a:r>
              <a:rPr lang="ru-RU" dirty="0">
                <a:latin typeface="+mn-lt"/>
                <a:cs typeface="Times New Roman" pitchFamily="18" charset="0"/>
              </a:rPr>
              <a:t> </a:t>
            </a:r>
            <a:r>
              <a:rPr lang="ru-RU" dirty="0" smtClean="0">
                <a:latin typeface="+mn-lt"/>
                <a:cs typeface="Times New Roman" pitchFamily="18" charset="0"/>
              </a:rPr>
              <a:t>се назовава признак, качество или свойство на предмет, назован със съществително име. </a:t>
            </a:r>
            <a:endParaRPr lang="bg-BG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</a:bodyPr>
          <a:lstStyle/>
          <a:p>
            <a:r>
              <a:rPr lang="ru-RU" dirty="0" smtClean="0"/>
              <a:t>В българския език прилагателните имена се съгласуват по род и число със съществителните, които определят. </a:t>
            </a:r>
            <a:endParaRPr lang="bg-BG" strike="sngStrik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401080" cy="4225932"/>
          </a:xfrm>
        </p:spPr>
        <p:txBody>
          <a:bodyPr>
            <a:normAutofit/>
          </a:bodyPr>
          <a:lstStyle/>
          <a:p>
            <a:r>
              <a:rPr lang="bg-BG" dirty="0" smtClean="0"/>
              <a:t>Степенуването се извършва чрез прибавяне на частиците </a:t>
            </a:r>
            <a:r>
              <a:rPr lang="bg-BG" dirty="0" smtClean="0">
                <a:solidFill>
                  <a:srgbClr val="FF0000"/>
                </a:solidFill>
              </a:rPr>
              <a:t>по-</a:t>
            </a:r>
            <a:r>
              <a:rPr lang="bg-BG" dirty="0" smtClean="0"/>
              <a:t> или </a:t>
            </a:r>
            <a:r>
              <a:rPr lang="bg-BG" dirty="0" smtClean="0">
                <a:solidFill>
                  <a:srgbClr val="FF0000"/>
                </a:solidFill>
              </a:rPr>
              <a:t>най-</a:t>
            </a:r>
            <a:r>
              <a:rPr lang="bg-BG" dirty="0" smtClean="0"/>
              <a:t> пред прилагателното име.</a:t>
            </a:r>
            <a:endParaRPr lang="bg-BG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Да проверим рабрахте ли правилото!</a:t>
            </a:r>
            <a:endParaRPr lang="bg-BG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1571612"/>
            <a:ext cx="846719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Кои прилагателни имена могат да се степенуват? Напишете ги.</a:t>
            </a:r>
            <a:endParaRPr kumimoji="0" lang="bg-BG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3102447"/>
            <a:ext cx="521494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расив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оден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аботлив</a:t>
            </a:r>
            <a:endParaRPr kumimoji="0" lang="bg-BG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5008" y="2357430"/>
            <a:ext cx="31432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о-красив</a:t>
            </a:r>
          </a:p>
          <a:p>
            <a:endParaRPr lang="bg-BG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ай-красив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143240" y="2643182"/>
            <a:ext cx="264320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214678" y="3286124"/>
            <a:ext cx="257176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000232" y="4071942"/>
            <a:ext cx="135732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214942" y="4643446"/>
            <a:ext cx="39290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о-работлив</a:t>
            </a:r>
          </a:p>
          <a:p>
            <a:endParaRPr lang="bg-BG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ай-работлив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286116" y="4857760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286116" y="4857760"/>
            <a:ext cx="185738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500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Лични местоимения</a:t>
            </a: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1285852" y="1857364"/>
            <a:ext cx="735811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cs typeface="Times New Roman" pitchFamily="18" charset="0"/>
              </a:rPr>
              <a:t>Назовават участниците в общуването (</a:t>
            </a:r>
            <a:r>
              <a:rPr lang="ru-RU" sz="3200" i="1" dirty="0">
                <a:cs typeface="Times New Roman" pitchFamily="18" charset="0"/>
              </a:rPr>
              <a:t>аз</a:t>
            </a:r>
            <a:r>
              <a:rPr lang="ru-RU" sz="3200" dirty="0">
                <a:cs typeface="Times New Roman" pitchFamily="18" charset="0"/>
              </a:rPr>
              <a:t>, </a:t>
            </a:r>
            <a:r>
              <a:rPr lang="ru-RU" sz="3200" i="1" dirty="0">
                <a:cs typeface="Times New Roman" pitchFamily="18" charset="0"/>
              </a:rPr>
              <a:t> ти</a:t>
            </a:r>
            <a:r>
              <a:rPr lang="ru-RU" sz="3200" dirty="0">
                <a:cs typeface="Times New Roman" pitchFamily="18" charset="0"/>
              </a:rPr>
              <a:t>, </a:t>
            </a:r>
            <a:r>
              <a:rPr lang="ru-RU" sz="3200" i="1" dirty="0" smtClean="0">
                <a:cs typeface="Times New Roman" pitchFamily="18" charset="0"/>
              </a:rPr>
              <a:t>ние</a:t>
            </a:r>
            <a:r>
              <a:rPr lang="ru-RU" sz="3200" dirty="0">
                <a:cs typeface="Times New Roman" pitchFamily="18" charset="0"/>
              </a:rPr>
              <a:t>,  </a:t>
            </a:r>
            <a:r>
              <a:rPr lang="ru-RU" sz="3200" i="1" dirty="0">
                <a:cs typeface="Times New Roman" pitchFamily="18" charset="0"/>
              </a:rPr>
              <a:t>вие</a:t>
            </a:r>
            <a:r>
              <a:rPr lang="ru-RU" sz="3200" dirty="0" smtClean="0">
                <a:cs typeface="Times New Roman" pitchFamily="18" charset="0"/>
              </a:rPr>
              <a:t>), </a:t>
            </a:r>
            <a:r>
              <a:rPr lang="ru-RU" sz="3200" dirty="0">
                <a:cs typeface="Times New Roman" pitchFamily="18" charset="0"/>
              </a:rPr>
              <a:t>лицата или предметите, за които се говори (</a:t>
            </a:r>
            <a:r>
              <a:rPr lang="ru-RU" sz="3200" i="1" dirty="0">
                <a:cs typeface="Times New Roman" pitchFamily="18" charset="0"/>
              </a:rPr>
              <a:t>той</a:t>
            </a:r>
            <a:r>
              <a:rPr lang="ru-RU" sz="3200" dirty="0">
                <a:cs typeface="Times New Roman" pitchFamily="18" charset="0"/>
              </a:rPr>
              <a:t>, </a:t>
            </a:r>
            <a:r>
              <a:rPr lang="ru-RU" sz="3200" i="1" dirty="0">
                <a:cs typeface="Times New Roman" pitchFamily="18" charset="0"/>
              </a:rPr>
              <a:t>тя</a:t>
            </a:r>
            <a:r>
              <a:rPr lang="ru-RU" sz="3200" dirty="0">
                <a:cs typeface="Times New Roman" pitchFamily="18" charset="0"/>
              </a:rPr>
              <a:t>, </a:t>
            </a:r>
            <a:r>
              <a:rPr lang="ru-RU" sz="3200" i="1" dirty="0">
                <a:cs typeface="Times New Roman" pitchFamily="18" charset="0"/>
              </a:rPr>
              <a:t>то</a:t>
            </a:r>
            <a:r>
              <a:rPr lang="ru-RU" sz="3200" dirty="0">
                <a:cs typeface="Times New Roman" pitchFamily="18" charset="0"/>
              </a:rPr>
              <a:t>, </a:t>
            </a:r>
            <a:r>
              <a:rPr lang="ru-RU" sz="3200" i="1" dirty="0">
                <a:cs typeface="Times New Roman" pitchFamily="18" charset="0"/>
              </a:rPr>
              <a:t>те</a:t>
            </a:r>
            <a:r>
              <a:rPr lang="ru-RU" sz="3200" dirty="0">
                <a:cs typeface="Times New Roman" pitchFamily="18" charset="0"/>
              </a:rPr>
              <a:t>). </a:t>
            </a:r>
            <a:r>
              <a:rPr lang="ru-RU" sz="3200" dirty="0" smtClean="0">
                <a:cs typeface="Times New Roman" pitchFamily="18" charset="0"/>
              </a:rPr>
              <a:t>Променят се по лице</a:t>
            </a:r>
            <a:r>
              <a:rPr lang="ru-RU" sz="3200" dirty="0">
                <a:cs typeface="Times New Roman" pitchFamily="18" charset="0"/>
              </a:rPr>
              <a:t>, </a:t>
            </a:r>
            <a:r>
              <a:rPr lang="ru-RU" sz="3200" dirty="0" smtClean="0">
                <a:cs typeface="Times New Roman" pitchFamily="18" charset="0"/>
              </a:rPr>
              <a:t>число и </a:t>
            </a:r>
            <a:r>
              <a:rPr lang="ru-RU" sz="3200" dirty="0">
                <a:cs typeface="Times New Roman" pitchFamily="18" charset="0"/>
              </a:rPr>
              <a:t>род.</a:t>
            </a:r>
            <a:endParaRPr lang="bg-BG" sz="3200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35743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g-BG" sz="5400" dirty="0" smtClean="0">
                <a:latin typeface="+mn-lt"/>
                <a:cs typeface="Times New Roman" pitchFamily="18" charset="0"/>
              </a:rPr>
              <a:t>Спомагателен глагол</a:t>
            </a:r>
            <a:br>
              <a:rPr lang="bg-BG" sz="5400" dirty="0" smtClean="0">
                <a:latin typeface="+mn-lt"/>
                <a:cs typeface="Times New Roman" pitchFamily="18" charset="0"/>
              </a:rPr>
            </a:br>
            <a:r>
              <a:rPr lang="bg-BG" sz="5400" dirty="0" smtClean="0">
                <a:latin typeface="+mn-lt"/>
                <a:cs typeface="Times New Roman" pitchFamily="18" charset="0"/>
              </a:rPr>
              <a:t>„съм“ </a:t>
            </a:r>
            <a:endParaRPr lang="bg-BG" sz="5400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Глаголът „съм“ се променя по лице и число.</a:t>
            </a:r>
            <a:endParaRPr lang="bg-BG" dirty="0"/>
          </a:p>
        </p:txBody>
      </p:sp>
      <p:sp>
        <p:nvSpPr>
          <p:cNvPr id="4" name="Hexagon 3"/>
          <p:cNvSpPr/>
          <p:nvPr/>
        </p:nvSpPr>
        <p:spPr>
          <a:xfrm>
            <a:off x="1785918" y="3571876"/>
            <a:ext cx="2570058" cy="307183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л. (аз) съм</a:t>
            </a:r>
          </a:p>
          <a:p>
            <a:pPr algn="ctr"/>
            <a:endParaRPr lang="bg-BG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 (ти) си</a:t>
            </a:r>
          </a:p>
          <a:p>
            <a:pPr algn="ctr"/>
            <a:endParaRPr lang="bg-BG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л. (то) е</a:t>
            </a:r>
          </a:p>
          <a:p>
            <a:pPr algn="ctr"/>
            <a:endParaRPr lang="bg-BG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л. (тя) е </a:t>
            </a:r>
          </a:p>
          <a:p>
            <a:pPr algn="ctr"/>
            <a:endParaRPr lang="bg-BG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л. (то) е</a:t>
            </a:r>
          </a:p>
          <a:p>
            <a:pPr algn="ctr"/>
            <a:endParaRPr lang="bg-BG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Hexagon 4"/>
          <p:cNvSpPr/>
          <p:nvPr/>
        </p:nvSpPr>
        <p:spPr>
          <a:xfrm>
            <a:off x="5572132" y="3500438"/>
            <a:ext cx="2456252" cy="3071834"/>
          </a:xfrm>
          <a:prstGeom prst="hex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л. (ние) сме</a:t>
            </a:r>
          </a:p>
          <a:p>
            <a:pPr algn="ctr"/>
            <a:endParaRPr lang="bg-BG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л. (вие) сте</a:t>
            </a:r>
          </a:p>
          <a:p>
            <a:pPr algn="ctr"/>
            <a:endParaRPr lang="bg-BG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л. (те) са</a:t>
            </a:r>
            <a:endParaRPr lang="bg-BG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785918" y="1857364"/>
            <a:ext cx="2357454" cy="92869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Единствено число</a:t>
            </a:r>
            <a:endParaRPr lang="bg-BG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286380" y="1785926"/>
            <a:ext cx="2857520" cy="8572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Множествено число</a:t>
            </a:r>
            <a:endParaRPr lang="bg-BG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3000364" y="2928934"/>
            <a:ext cx="7143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" name="Down Arrow 8"/>
          <p:cNvSpPr/>
          <p:nvPr/>
        </p:nvSpPr>
        <p:spPr>
          <a:xfrm>
            <a:off x="6715140" y="2714620"/>
            <a:ext cx="7143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244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Чести на речта – степенувано прилагателно име, спомагателен глагол „съм“ и лични местоимения</vt:lpstr>
      <vt:lpstr>Видове части на речта:</vt:lpstr>
      <vt:lpstr>С прилагателното име се назовава признак, качество или свойство на предмет, назован със съществително име. </vt:lpstr>
      <vt:lpstr>В българския език прилагателните имена се съгласуват по род и число със съществителните, които определят. </vt:lpstr>
      <vt:lpstr>Степенуването се извършва чрез прибавяне на частиците по- или най- пред прилагателното име.</vt:lpstr>
      <vt:lpstr>Да проверим рабрахте ли правилото!</vt:lpstr>
      <vt:lpstr>Лични местоимения</vt:lpstr>
      <vt:lpstr>Спомагателен глагол „съм“ </vt:lpstr>
      <vt:lpstr>Глаголът „съм“ се променя по лице и число.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Чести на речта- спомагателен глагол съм и лични местоимения</dc:title>
  <dc:creator>Galya</dc:creator>
  <cp:lastModifiedBy>Диляна Гаджева</cp:lastModifiedBy>
  <cp:revision>19</cp:revision>
  <dcterms:created xsi:type="dcterms:W3CDTF">2018-07-18T10:59:09Z</dcterms:created>
  <dcterms:modified xsi:type="dcterms:W3CDTF">2018-07-23T02:49:10Z</dcterms:modified>
</cp:coreProperties>
</file>