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7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66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70C-986F-45F1-8371-D78CF6629DCC}" type="datetimeFigureOut">
              <a:rPr lang="bg-BG" smtClean="0"/>
              <a:t>31.7.2018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9B2-99D0-441F-BD36-B0DE929D246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70C-986F-45F1-8371-D78CF6629DCC}" type="datetimeFigureOut">
              <a:rPr lang="bg-BG" smtClean="0"/>
              <a:t>31.7.2018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9B2-99D0-441F-BD36-B0DE929D246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70C-986F-45F1-8371-D78CF6629DCC}" type="datetimeFigureOut">
              <a:rPr lang="bg-BG" smtClean="0"/>
              <a:t>31.7.2018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9B2-99D0-441F-BD36-B0DE929D246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70C-986F-45F1-8371-D78CF6629DCC}" type="datetimeFigureOut">
              <a:rPr lang="bg-BG" smtClean="0"/>
              <a:t>31.7.2018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9B2-99D0-441F-BD36-B0DE929D246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70C-986F-45F1-8371-D78CF6629DCC}" type="datetimeFigureOut">
              <a:rPr lang="bg-BG" smtClean="0"/>
              <a:t>31.7.2018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9B2-99D0-441F-BD36-B0DE929D246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70C-986F-45F1-8371-D78CF6629DCC}" type="datetimeFigureOut">
              <a:rPr lang="bg-BG" smtClean="0"/>
              <a:t>31.7.2018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9B2-99D0-441F-BD36-B0DE929D246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70C-986F-45F1-8371-D78CF6629DCC}" type="datetimeFigureOut">
              <a:rPr lang="bg-BG" smtClean="0"/>
              <a:t>31.7.2018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9B2-99D0-441F-BD36-B0DE929D246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70C-986F-45F1-8371-D78CF6629DCC}" type="datetimeFigureOut">
              <a:rPr lang="bg-BG" smtClean="0"/>
              <a:t>31.7.2018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9B2-99D0-441F-BD36-B0DE929D246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70C-986F-45F1-8371-D78CF6629DCC}" type="datetimeFigureOut">
              <a:rPr lang="bg-BG" smtClean="0"/>
              <a:t>31.7.2018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9B2-99D0-441F-BD36-B0DE929D246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70C-986F-45F1-8371-D78CF6629DCC}" type="datetimeFigureOut">
              <a:rPr lang="bg-BG" smtClean="0"/>
              <a:t>31.7.2018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9B2-99D0-441F-BD36-B0DE929D246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70C-986F-45F1-8371-D78CF6629DCC}" type="datetimeFigureOut">
              <a:rPr lang="bg-BG" smtClean="0"/>
              <a:t>31.7.2018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9B2-99D0-441F-BD36-B0DE929D246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6E70C-986F-45F1-8371-D78CF6629DCC}" type="datetimeFigureOut">
              <a:rPr lang="bg-BG" smtClean="0"/>
              <a:t>31.7.2018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19B2-99D0-441F-BD36-B0DE929D2465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ree-power-point-templates.com/" TargetMode="External"/><Relationship Id="rId3" Type="http://schemas.openxmlformats.org/officeDocument/2006/relationships/hyperlink" Target="https://www.free-power-point-templates.com/going-green-powerpoint-template/" TargetMode="External"/><Relationship Id="rId7" Type="http://schemas.openxmlformats.org/officeDocument/2006/relationships/hyperlink" Target="http://bgmateriali.com/&#1084;&#1072;&#1090;&#1077;&#1088;&#1080;&#1072;&#1083;/&#1075;&#1083;&#1072;&#1075;&#1086;&#1083;-&#1074;&#1088;&#1077;&#1084;&#1077;-&#1085;&#1072;-&#1075;&#1083;&#1072;&#1075;&#1086;&#1083;&#1072;" TargetMode="External"/><Relationship Id="rId2" Type="http://schemas.openxmlformats.org/officeDocument/2006/relationships/hyperlink" Target="https://www.mon.bg/bg/219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nam.bg/com/action/showArticle;jsessionid=0B8DE89826D540B7F33C7CB9A94BCE0B?encID=693&amp;article=1315247086" TargetMode="External"/><Relationship Id="rId5" Type="http://schemas.openxmlformats.org/officeDocument/2006/relationships/hyperlink" Target="http://www.gramatika-bg.com/domashni-raboti/7-klas/izdatelstvo-prosveta-sofia-7-klas/17-7-klas-bulvest/427-pravopis-upotreba-na-opredelitelen-chlen.html" TargetMode="External"/><Relationship Id="rId4" Type="http://schemas.openxmlformats.org/officeDocument/2006/relationships/hyperlink" Target="https://bg.wikipedia.org/wiki/&#1054;&#1087;&#1088;&#1077;&#1076;&#1077;&#1083;&#1080;&#1090;&#1077;&#1083;&#1077;&#1085;_&#1095;&#1083;&#1077;&#1085;_&#1074;_&#1073;&#1098;&#1083;&#1075;&#1072;&#1088;&#1089;&#1082;&#1080;&#1103;_&#1077;&#1079;&#1080;&#1082;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/>
          </a:bodyPr>
          <a:lstStyle/>
          <a:p>
            <a:r>
              <a:rPr lang="bg-BG" sz="5400" dirty="0" smtClean="0">
                <a:latin typeface="Segoe Print" pitchFamily="2" charset="0"/>
              </a:rPr>
              <a:t>Части на речта</a:t>
            </a:r>
            <a:endParaRPr lang="bg-BG" sz="5400" dirty="0">
              <a:latin typeface="Segoe Prin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Изготвил: Галя Караджова, студент- практикант по проект„Студентски практики“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 и редактира: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Диляна Гаджева, ментор по проекта</a:t>
            </a:r>
          </a:p>
          <a:p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2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29642" cy="5154626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Segoe Print" pitchFamily="2" charset="0"/>
              </a:rPr>
              <a:t>Бройните числителни </a:t>
            </a:r>
            <a:r>
              <a:rPr lang="ru-RU" sz="3600" b="1" i="1" dirty="0">
                <a:latin typeface="Segoe Print" pitchFamily="2" charset="0"/>
              </a:rPr>
              <a:t>не се изменят по род и число</a:t>
            </a:r>
            <a:r>
              <a:rPr lang="ru-RU" sz="3600" dirty="0">
                <a:latin typeface="Segoe Print" pitchFamily="2" charset="0"/>
              </a:rPr>
              <a:t> (изключение – </a:t>
            </a:r>
            <a:r>
              <a:rPr lang="ru-RU" sz="3600" i="1" dirty="0">
                <a:latin typeface="Segoe Print" pitchFamily="2" charset="0"/>
              </a:rPr>
              <a:t>едно, един, една, едни; две, два),</a:t>
            </a:r>
            <a:r>
              <a:rPr lang="ru-RU" sz="3600" dirty="0">
                <a:latin typeface="Segoe Print" pitchFamily="2" charset="0"/>
              </a:rPr>
              <a:t> </a:t>
            </a:r>
            <a:r>
              <a:rPr lang="ru-RU" sz="3600" b="1" dirty="0">
                <a:latin typeface="Segoe Print" pitchFamily="2" charset="0"/>
              </a:rPr>
              <a:t>но могат да се членуват</a:t>
            </a:r>
            <a:r>
              <a:rPr lang="ru-RU" sz="3600" dirty="0">
                <a:latin typeface="Segoe Print" pitchFamily="2" charset="0"/>
              </a:rPr>
              <a:t>:</a:t>
            </a:r>
            <a:br>
              <a:rPr lang="ru-RU" sz="3600" dirty="0">
                <a:latin typeface="Segoe Print" pitchFamily="2" charset="0"/>
              </a:rPr>
            </a:br>
            <a:r>
              <a:rPr lang="ru-RU" sz="3600" dirty="0">
                <a:latin typeface="Segoe Print" pitchFamily="2" charset="0"/>
              </a:rPr>
              <a:t>     • </a:t>
            </a:r>
            <a:r>
              <a:rPr lang="ru-RU" sz="3600" dirty="0" smtClean="0">
                <a:latin typeface="Segoe Print" pitchFamily="2" charset="0"/>
              </a:rPr>
              <a:t>пет </a:t>
            </a:r>
            <a:r>
              <a:rPr lang="ru-RU" sz="3600" dirty="0">
                <a:latin typeface="Segoe Print" pitchFamily="2" charset="0"/>
              </a:rPr>
              <a:t>деца – </a:t>
            </a:r>
            <a:r>
              <a:rPr lang="ru-RU" sz="3600" i="1" dirty="0">
                <a:latin typeface="Segoe Print" pitchFamily="2" charset="0"/>
              </a:rPr>
              <a:t>петте</a:t>
            </a:r>
            <a:r>
              <a:rPr lang="ru-RU" sz="3600" dirty="0">
                <a:latin typeface="Segoe Print" pitchFamily="2" charset="0"/>
              </a:rPr>
              <a:t> </a:t>
            </a:r>
            <a:r>
              <a:rPr lang="ru-RU" sz="3600" dirty="0" smtClean="0">
                <a:latin typeface="Segoe Print" pitchFamily="2" charset="0"/>
              </a:rPr>
              <a:t>деца;</a:t>
            </a:r>
            <a:r>
              <a:rPr lang="ru-RU" sz="3600" dirty="0">
                <a:latin typeface="Segoe Print" pitchFamily="2" charset="0"/>
              </a:rPr>
              <a:t/>
            </a:r>
            <a:br>
              <a:rPr lang="ru-RU" sz="3600" dirty="0">
                <a:latin typeface="Segoe Print" pitchFamily="2" charset="0"/>
              </a:rPr>
            </a:br>
            <a:r>
              <a:rPr lang="ru-RU" sz="3600" dirty="0">
                <a:latin typeface="Segoe Print" pitchFamily="2" charset="0"/>
              </a:rPr>
              <a:t>     • </a:t>
            </a:r>
            <a:r>
              <a:rPr lang="ru-RU" sz="3600" dirty="0" smtClean="0">
                <a:latin typeface="Segoe Print" pitchFamily="2" charset="0"/>
              </a:rPr>
              <a:t>шест </a:t>
            </a:r>
            <a:r>
              <a:rPr lang="ru-RU" sz="3600" dirty="0">
                <a:latin typeface="Segoe Print" pitchFamily="2" charset="0"/>
              </a:rPr>
              <a:t>момичета – </a:t>
            </a:r>
            <a:r>
              <a:rPr lang="ru-RU" sz="3600" i="1" dirty="0">
                <a:latin typeface="Segoe Print" pitchFamily="2" charset="0"/>
              </a:rPr>
              <a:t>шестте</a:t>
            </a:r>
            <a:r>
              <a:rPr lang="ru-RU" sz="3600" dirty="0">
                <a:latin typeface="Segoe Print" pitchFamily="2" charset="0"/>
              </a:rPr>
              <a:t> момичета.</a:t>
            </a:r>
            <a:br>
              <a:rPr lang="ru-RU" sz="3600" dirty="0">
                <a:latin typeface="Segoe Print" pitchFamily="2" charset="0"/>
              </a:rPr>
            </a:br>
            <a:endParaRPr lang="bg-BG" sz="36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4214842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Segoe Print" pitchFamily="2" charset="0"/>
              </a:rPr>
              <a:t>Числителните редни</a:t>
            </a:r>
            <a:r>
              <a:rPr lang="ru-RU" sz="3600" dirty="0">
                <a:latin typeface="Segoe Print" pitchFamily="2" charset="0"/>
              </a:rPr>
              <a:t> означават реда, последователността на </a:t>
            </a:r>
            <a:r>
              <a:rPr lang="ru-RU" sz="3600" dirty="0" smtClean="0">
                <a:latin typeface="Segoe Print" pitchFamily="2" charset="0"/>
              </a:rPr>
              <a:t>предметите или явленията</a:t>
            </a:r>
            <a:r>
              <a:rPr lang="ru-RU" sz="3600" dirty="0">
                <a:latin typeface="Segoe Print" pitchFamily="2" charset="0"/>
              </a:rPr>
              <a:t>. Имат членувани и нечленувани форми за мъжки, женски и среден род единствено и множествено число.</a:t>
            </a:r>
            <a:endParaRPr lang="bg-BG" sz="36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229600" cy="1143000"/>
          </a:xfrm>
        </p:spPr>
        <p:txBody>
          <a:bodyPr/>
          <a:lstStyle/>
          <a:p>
            <a:r>
              <a:rPr lang="bg-BG" dirty="0">
                <a:latin typeface="Segoe Print" pitchFamily="2" charset="0"/>
              </a:rPr>
              <a:t>Видове глаголни </a:t>
            </a:r>
            <a:r>
              <a:rPr lang="bg-BG" dirty="0" smtClean="0">
                <a:latin typeface="Segoe Print" pitchFamily="2" charset="0"/>
              </a:rPr>
              <a:t>времена</a:t>
            </a:r>
            <a:endParaRPr lang="bg-BG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5797568"/>
          </a:xfrm>
        </p:spPr>
        <p:txBody>
          <a:bodyPr>
            <a:normAutofit/>
          </a:bodyPr>
          <a:lstStyle/>
          <a:p>
            <a:r>
              <a:rPr lang="ru-RU" sz="2700" dirty="0">
                <a:latin typeface="Segoe Print" pitchFamily="2" charset="0"/>
              </a:rPr>
              <a:t>Основните глаголни </a:t>
            </a:r>
            <a:r>
              <a:rPr lang="ru-RU" sz="2700" dirty="0" smtClean="0">
                <a:latin typeface="Segoe Print" pitchFamily="2" charset="0"/>
              </a:rPr>
              <a:t>времена </a:t>
            </a:r>
            <a:r>
              <a:rPr lang="ru-RU" sz="2700" dirty="0">
                <a:latin typeface="Segoe Print" pitchFamily="2" charset="0"/>
              </a:rPr>
              <a:t>означават </a:t>
            </a:r>
            <a:r>
              <a:rPr lang="ru-RU" sz="2700" dirty="0" smtClean="0">
                <a:latin typeface="Segoe Print" pitchFamily="2" charset="0"/>
              </a:rPr>
              <a:t>отношение </a:t>
            </a:r>
            <a:r>
              <a:rPr lang="ru-RU" sz="2700" dirty="0">
                <a:latin typeface="Segoe Print" pitchFamily="2" charset="0"/>
              </a:rPr>
              <a:t>на действието към момента на </a:t>
            </a:r>
            <a:r>
              <a:rPr lang="ru-RU" sz="2700" dirty="0" smtClean="0">
                <a:latin typeface="Segoe Print" pitchFamily="2" charset="0"/>
              </a:rPr>
              <a:t>говоренето:</a:t>
            </a:r>
            <a:r>
              <a:rPr lang="ru-RU" sz="2700" dirty="0">
                <a:latin typeface="Segoe Print" pitchFamily="2" charset="0"/>
              </a:rPr>
              <a:t/>
            </a:r>
            <a:br>
              <a:rPr lang="ru-RU" sz="2700" dirty="0">
                <a:latin typeface="Segoe Print" pitchFamily="2" charset="0"/>
              </a:rPr>
            </a:br>
            <a:r>
              <a:rPr lang="ru-RU" sz="2700" dirty="0" smtClean="0">
                <a:latin typeface="Segoe Print" pitchFamily="2" charset="0"/>
              </a:rPr>
              <a:t>–</a:t>
            </a:r>
            <a:r>
              <a:rPr lang="ru-RU" sz="2700" dirty="0">
                <a:latin typeface="Segoe Print" pitchFamily="2" charset="0"/>
              </a:rPr>
              <a:t> </a:t>
            </a:r>
            <a:r>
              <a:rPr lang="ru-RU" sz="2700" dirty="0" smtClean="0">
                <a:latin typeface="Segoe Print" pitchFamily="2" charset="0"/>
              </a:rPr>
              <a:t>сегашно време – </a:t>
            </a:r>
            <a:r>
              <a:rPr lang="ru-RU" sz="2700" dirty="0">
                <a:latin typeface="Segoe Print" pitchFamily="2" charset="0"/>
              </a:rPr>
              <a:t>действието се извършва в момента на </a:t>
            </a:r>
            <a:r>
              <a:rPr lang="ru-RU" sz="2700" dirty="0" smtClean="0">
                <a:latin typeface="Segoe Print" pitchFamily="2" charset="0"/>
              </a:rPr>
              <a:t>говоренето;</a:t>
            </a:r>
            <a:r>
              <a:rPr lang="ru-RU" sz="2700" dirty="0">
                <a:latin typeface="Segoe Print" pitchFamily="2" charset="0"/>
              </a:rPr>
              <a:t/>
            </a:r>
            <a:br>
              <a:rPr lang="ru-RU" sz="2700" dirty="0">
                <a:latin typeface="Segoe Print" pitchFamily="2" charset="0"/>
              </a:rPr>
            </a:br>
            <a:r>
              <a:rPr lang="ru-RU" sz="2700" dirty="0" smtClean="0">
                <a:latin typeface="Segoe Print" pitchFamily="2" charset="0"/>
              </a:rPr>
              <a:t>–</a:t>
            </a:r>
            <a:r>
              <a:rPr lang="ru-RU" sz="2700" dirty="0">
                <a:latin typeface="Segoe Print" pitchFamily="2" charset="0"/>
              </a:rPr>
              <a:t> минало </a:t>
            </a:r>
            <a:r>
              <a:rPr lang="ru-RU" sz="2700" dirty="0" smtClean="0">
                <a:latin typeface="Segoe Print" pitchFamily="2" charset="0"/>
              </a:rPr>
              <a:t>свършено време – </a:t>
            </a:r>
            <a:r>
              <a:rPr lang="ru-RU" sz="2700" dirty="0">
                <a:latin typeface="Segoe Print" pitchFamily="2" charset="0"/>
              </a:rPr>
              <a:t>действието е приключило преди момента на </a:t>
            </a:r>
            <a:r>
              <a:rPr lang="ru-RU" sz="2700" dirty="0" smtClean="0">
                <a:latin typeface="Segoe Print" pitchFamily="2" charset="0"/>
              </a:rPr>
              <a:t>говоренето;</a:t>
            </a:r>
            <a:r>
              <a:rPr lang="ru-RU" sz="2700" dirty="0">
                <a:latin typeface="Segoe Print" pitchFamily="2" charset="0"/>
              </a:rPr>
              <a:t/>
            </a:r>
            <a:br>
              <a:rPr lang="ru-RU" sz="2700" dirty="0">
                <a:latin typeface="Segoe Print" pitchFamily="2" charset="0"/>
              </a:rPr>
            </a:br>
            <a:r>
              <a:rPr lang="ru-RU" sz="2700" dirty="0">
                <a:latin typeface="Segoe Print" pitchFamily="2" charset="0"/>
              </a:rPr>
              <a:t>– </a:t>
            </a:r>
            <a:r>
              <a:rPr lang="ru-RU" sz="2700" dirty="0" smtClean="0">
                <a:latin typeface="Segoe Print" pitchFamily="2" charset="0"/>
              </a:rPr>
              <a:t>бъдеще време – </a:t>
            </a:r>
            <a:r>
              <a:rPr lang="ru-RU" sz="2700" dirty="0">
                <a:latin typeface="Segoe Print" pitchFamily="2" charset="0"/>
              </a:rPr>
              <a:t>действието предстои да се извърши след момента на говоренето.</a:t>
            </a:r>
            <a:r>
              <a:rPr lang="ru-RU" dirty="0"/>
              <a:t/>
            </a:r>
            <a:br>
              <a:rPr lang="ru-RU" dirty="0"/>
            </a:br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600" dirty="0" smtClean="0">
                <a:latin typeface="Segoe Print" pitchFamily="2" charset="0"/>
              </a:rPr>
              <a:t>Въпроси, с които да проверим времето на глагола:</a:t>
            </a:r>
            <a:endParaRPr lang="bg-BG" sz="3600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>
                <a:latin typeface="Segoe Print" pitchFamily="2" charset="0"/>
              </a:rPr>
              <a:t>За сегашно време: Какво правя?/ Какво правят</a:t>
            </a:r>
            <a:r>
              <a:rPr lang="bg-BG" dirty="0" smtClean="0">
                <a:latin typeface="Segoe Print" pitchFamily="2" charset="0"/>
              </a:rPr>
              <a:t>?</a:t>
            </a:r>
            <a:endParaRPr lang="bg-BG" dirty="0" smtClean="0">
              <a:latin typeface="Segoe Print" pitchFamily="2" charset="0"/>
            </a:endParaRPr>
          </a:p>
          <a:p>
            <a:r>
              <a:rPr lang="bg-BG" dirty="0" smtClean="0">
                <a:latin typeface="Segoe Print" pitchFamily="2" charset="0"/>
              </a:rPr>
              <a:t>За минало време: Какво правих?/Какво правиха</a:t>
            </a:r>
            <a:r>
              <a:rPr lang="bg-BG" dirty="0" smtClean="0">
                <a:latin typeface="Segoe Print" pitchFamily="2" charset="0"/>
              </a:rPr>
              <a:t>?</a:t>
            </a:r>
            <a:endParaRPr lang="bg-BG" dirty="0" smtClean="0">
              <a:latin typeface="Segoe Print" pitchFamily="2" charset="0"/>
            </a:endParaRPr>
          </a:p>
          <a:p>
            <a:r>
              <a:rPr lang="bg-BG" dirty="0" smtClean="0">
                <a:latin typeface="Segoe Print" pitchFamily="2" charset="0"/>
              </a:rPr>
              <a:t>За бъдеще време: Какво ще правя?/</a:t>
            </a:r>
            <a:r>
              <a:rPr lang="bg-BG" dirty="0" smtClean="0">
                <a:latin typeface="Segoe Print" pitchFamily="2" charset="0"/>
              </a:rPr>
              <a:t>Какво </a:t>
            </a:r>
            <a:r>
              <a:rPr lang="bg-BG" dirty="0" smtClean="0">
                <a:latin typeface="Segoe Print" pitchFamily="2" charset="0"/>
              </a:rPr>
              <a:t>ще правят</a:t>
            </a:r>
            <a:r>
              <a:rPr lang="bg-BG" dirty="0" smtClean="0">
                <a:latin typeface="Segoe Print" pitchFamily="2" charset="0"/>
              </a:rPr>
              <a:t>?</a:t>
            </a:r>
            <a:endParaRPr lang="bg-BG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>
                <a:latin typeface="Segoe Print" pitchFamily="2" charset="0"/>
              </a:rPr>
              <a:t>Източници:</a:t>
            </a:r>
            <a:endParaRPr lang="bg-BG" sz="2400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58204" cy="535785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solidFill>
                  <a:srgbClr val="337AB7"/>
                </a:solidFill>
                <a:hlinkClick r:id="rId2"/>
              </a:rPr>
              <a:t>Учебна програма по български език и литература за IV клас</a:t>
            </a:r>
            <a:r>
              <a:rPr lang="ru-RU" dirty="0">
                <a:solidFill>
                  <a:srgbClr val="333333"/>
                </a:solidFill>
              </a:rPr>
              <a:t>, утвърдена със Заповед № РД09-5778 от 22.11.2017 г. на министъра на образованието и </a:t>
            </a:r>
            <a:r>
              <a:rPr lang="ru-RU" dirty="0" smtClean="0">
                <a:solidFill>
                  <a:srgbClr val="333333"/>
                </a:solidFill>
              </a:rPr>
              <a:t>науката</a:t>
            </a:r>
            <a:endParaRPr lang="bg-BG" dirty="0" smtClean="0">
              <a:hlinkClick r:id="rId3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hlinkClick r:id="rId4"/>
              </a:rPr>
              <a:t>https://bg.wikipedia.org/wiki/</a:t>
            </a:r>
            <a:r>
              <a:rPr lang="bg-BG" dirty="0" err="1" smtClean="0">
                <a:solidFill>
                  <a:prstClr val="black"/>
                </a:solidFill>
                <a:hlinkClick r:id="rId4"/>
              </a:rPr>
              <a:t>Определителен_член_в_българския_език</a:t>
            </a:r>
            <a:endParaRPr lang="bg-BG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hlinkClick r:id="rId5"/>
              </a:rPr>
              <a:t>http://www.gramatika-bg.com</a:t>
            </a:r>
            <a:endParaRPr lang="bg-BG" dirty="0" smtClean="0"/>
          </a:p>
          <a:p>
            <a:r>
              <a:rPr lang="en-US" dirty="0" smtClean="0">
                <a:hlinkClick r:id="rId6"/>
              </a:rPr>
              <a:t>http://znam.bg</a:t>
            </a:r>
            <a:endParaRPr lang="bg-BG" dirty="0" smtClean="0"/>
          </a:p>
          <a:p>
            <a:r>
              <a:rPr lang="en-US" dirty="0">
                <a:hlinkClick r:id="rId7"/>
              </a:rPr>
              <a:t>http://bgmateriali.com/</a:t>
            </a:r>
            <a:r>
              <a:rPr lang="bg-BG" dirty="0" smtClean="0">
                <a:hlinkClick r:id="rId7"/>
              </a:rPr>
              <a:t>материал/глагол-време-на-глагола</a:t>
            </a:r>
            <a:endParaRPr lang="bg-BG" dirty="0" smtClean="0"/>
          </a:p>
          <a:p>
            <a:r>
              <a:rPr lang="en-US" dirty="0" smtClean="0">
                <a:solidFill>
                  <a:prstClr val="black"/>
                </a:solidFill>
                <a:hlinkClick r:id="rId8"/>
              </a:rPr>
              <a:t>https</a:t>
            </a:r>
            <a:r>
              <a:rPr lang="en-US" dirty="0">
                <a:solidFill>
                  <a:prstClr val="black"/>
                </a:solidFill>
                <a:hlinkClick r:id="rId8"/>
              </a:rPr>
              <a:t>://www.free-power-point-templates.com</a:t>
            </a:r>
            <a:endParaRPr lang="en-US" dirty="0">
              <a:solidFill>
                <a:prstClr val="black"/>
              </a:solidFill>
            </a:endParaRP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43784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Segoe Print" pitchFamily="2" charset="0"/>
              </a:rPr>
              <a:t>Определителният член</a:t>
            </a:r>
            <a:r>
              <a:rPr lang="ru-RU" sz="3200" dirty="0" smtClean="0">
                <a:latin typeface="Segoe Print" pitchFamily="2" charset="0"/>
              </a:rPr>
              <a:t> в българския език се добавя в края на дадена</a:t>
            </a:r>
            <a:r>
              <a:rPr lang="ru-RU" sz="3200" dirty="0">
                <a:latin typeface="Segoe Print" pitchFamily="2" charset="0"/>
              </a:rPr>
              <a:t> </a:t>
            </a:r>
            <a:r>
              <a:rPr lang="ru-RU" sz="3200" dirty="0" smtClean="0">
                <a:latin typeface="Segoe Print" pitchFamily="2" charset="0"/>
              </a:rPr>
              <a:t>дума</a:t>
            </a:r>
            <a:r>
              <a:rPr lang="ru-RU" sz="3200" dirty="0">
                <a:latin typeface="Segoe Print" pitchFamily="2" charset="0"/>
              </a:rPr>
              <a:t> </a:t>
            </a:r>
            <a:r>
              <a:rPr lang="ru-RU" sz="3200" dirty="0" smtClean="0">
                <a:latin typeface="Segoe Print" pitchFamily="2" charset="0"/>
              </a:rPr>
              <a:t>в изречение, за да се посочи или отличи предметът или явлението, което тя назовава, като вече познато или срещано в текста.</a:t>
            </a:r>
            <a:endParaRPr lang="bg-BG" sz="32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401080" cy="3725866"/>
          </a:xfrm>
        </p:spPr>
        <p:txBody>
          <a:bodyPr>
            <a:noAutofit/>
          </a:bodyPr>
          <a:lstStyle/>
          <a:p>
            <a:r>
              <a:rPr lang="ru-RU" sz="3200" dirty="0">
                <a:latin typeface="Segoe Print" pitchFamily="2" charset="0"/>
              </a:rPr>
              <a:t> С пълен член членуваме </a:t>
            </a:r>
            <a:r>
              <a:rPr lang="ru-RU" sz="3200" i="1" dirty="0">
                <a:latin typeface="Segoe Print" pitchFamily="2" charset="0"/>
              </a:rPr>
              <a:t>подлога</a:t>
            </a:r>
            <a:r>
              <a:rPr lang="ru-RU" sz="3200" dirty="0">
                <a:latin typeface="Segoe Print" pitchFamily="2" charset="0"/>
              </a:rPr>
              <a:t> в </a:t>
            </a:r>
            <a:r>
              <a:rPr lang="ru-RU" sz="3200" dirty="0" smtClean="0">
                <a:latin typeface="Segoe Print" pitchFamily="2" charset="0"/>
              </a:rPr>
              <a:t>изречението.</a:t>
            </a:r>
            <a:r>
              <a:rPr lang="ru-RU" sz="3200" dirty="0">
                <a:latin typeface="Segoe Print" pitchFamily="2" charset="0"/>
              </a:rPr>
              <a:t/>
            </a:r>
            <a:br>
              <a:rPr lang="ru-RU" sz="3200" dirty="0">
                <a:latin typeface="Segoe Print" pitchFamily="2" charset="0"/>
              </a:rPr>
            </a:br>
            <a:r>
              <a:rPr lang="ru-RU" sz="3200" dirty="0">
                <a:latin typeface="Segoe Print" pitchFamily="2" charset="0"/>
              </a:rPr>
              <a:t>Ако можем да заместим </a:t>
            </a:r>
            <a:r>
              <a:rPr lang="ru-RU" sz="3200" dirty="0" smtClean="0">
                <a:latin typeface="Segoe Print" pitchFamily="2" charset="0"/>
              </a:rPr>
              <a:t>думата от м.р. ед.ч. с</a:t>
            </a:r>
            <a:r>
              <a:rPr lang="ru-RU" sz="3200" dirty="0">
                <a:latin typeface="Segoe Print" pitchFamily="2" charset="0"/>
              </a:rPr>
              <a:t> </a:t>
            </a:r>
            <a:r>
              <a:rPr lang="ru-RU" sz="3200" i="1" dirty="0" smtClean="0">
                <a:latin typeface="Segoe Print" pitchFamily="2" charset="0"/>
              </a:rPr>
              <a:t>»</a:t>
            </a:r>
            <a:r>
              <a:rPr lang="ru-RU" sz="3200" b="1" i="1" dirty="0" smtClean="0">
                <a:latin typeface="Segoe Print" pitchFamily="2" charset="0"/>
              </a:rPr>
              <a:t>той</a:t>
            </a:r>
            <a:r>
              <a:rPr lang="ru-RU" sz="3200" b="1" i="1" dirty="0" smtClean="0">
                <a:latin typeface="Segoe Print" pitchFamily="2" charset="0"/>
              </a:rPr>
              <a:t>»</a:t>
            </a:r>
            <a:r>
              <a:rPr lang="ru-RU" sz="3200" dirty="0" smtClean="0">
                <a:latin typeface="Segoe Print" pitchFamily="2" charset="0"/>
              </a:rPr>
              <a:t>, </a:t>
            </a:r>
            <a:r>
              <a:rPr lang="ru-RU" sz="3200" dirty="0">
                <a:latin typeface="Segoe Print" pitchFamily="2" charset="0"/>
              </a:rPr>
              <a:t>трябва да го членуваме с пълен член:</a:t>
            </a:r>
            <a:br>
              <a:rPr lang="ru-RU" sz="3200" dirty="0">
                <a:latin typeface="Segoe Print" pitchFamily="2" charset="0"/>
              </a:rPr>
            </a:br>
            <a:r>
              <a:rPr lang="ru-RU" sz="3200" i="1" u="sng" dirty="0">
                <a:latin typeface="Segoe Print" pitchFamily="2" charset="0"/>
              </a:rPr>
              <a:t>УченикЪТ </a:t>
            </a:r>
            <a:r>
              <a:rPr lang="ru-RU" sz="3200" b="1" i="1" dirty="0">
                <a:latin typeface="Segoe Print" pitchFamily="2" charset="0"/>
              </a:rPr>
              <a:t>(той</a:t>
            </a:r>
            <a:r>
              <a:rPr lang="ru-RU" sz="3200" b="1" i="1" dirty="0" smtClean="0">
                <a:latin typeface="Segoe Print" pitchFamily="2" charset="0"/>
              </a:rPr>
              <a:t>) </a:t>
            </a:r>
            <a:r>
              <a:rPr lang="ru-RU" sz="3200" i="1" dirty="0" smtClean="0">
                <a:latin typeface="Segoe Print" pitchFamily="2" charset="0"/>
              </a:rPr>
              <a:t>обича </a:t>
            </a:r>
            <a:r>
              <a:rPr lang="ru-RU" sz="3200" i="1" dirty="0">
                <a:latin typeface="Segoe Print" pitchFamily="2" charset="0"/>
              </a:rPr>
              <a:t>трудностите.</a:t>
            </a:r>
            <a:r>
              <a:rPr lang="ru-RU" sz="3200" dirty="0">
                <a:latin typeface="Segoe Print" pitchFamily="2" charset="0"/>
              </a:rPr>
              <a:t/>
            </a:r>
            <a:br>
              <a:rPr lang="ru-RU" sz="3200" dirty="0">
                <a:latin typeface="Segoe Print" pitchFamily="2" charset="0"/>
              </a:rPr>
            </a:br>
            <a:endParaRPr lang="bg-BG" sz="32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3214702"/>
          </a:xfrm>
        </p:spPr>
        <p:txBody>
          <a:bodyPr>
            <a:noAutofit/>
          </a:bodyPr>
          <a:lstStyle/>
          <a:p>
            <a:r>
              <a:rPr lang="ru-RU" sz="2800" dirty="0">
                <a:latin typeface="Segoe Print" pitchFamily="2" charset="0"/>
              </a:rPr>
              <a:t>П</a:t>
            </a:r>
            <a:r>
              <a:rPr lang="ru-RU" sz="2800" dirty="0" smtClean="0">
                <a:latin typeface="Segoe Print" pitchFamily="2" charset="0"/>
              </a:rPr>
              <a:t>ълен определителен член използваме и при</a:t>
            </a:r>
            <a:r>
              <a:rPr lang="ru-RU" sz="2800" dirty="0">
                <a:latin typeface="Segoe Print" pitchFamily="2" charset="0"/>
              </a:rPr>
              <a:t> </a:t>
            </a:r>
            <a:r>
              <a:rPr lang="ru-RU" sz="2800" b="1" dirty="0" smtClean="0">
                <a:latin typeface="Segoe Print" pitchFamily="2" charset="0"/>
              </a:rPr>
              <a:t>същестително, прилагателно или числително име от м.р. ед.ч.,</a:t>
            </a:r>
            <a:r>
              <a:rPr lang="ru-RU" sz="2800" b="1" dirty="0">
                <a:latin typeface="Segoe Print" pitchFamily="2" charset="0"/>
              </a:rPr>
              <a:t> </a:t>
            </a:r>
            <a:r>
              <a:rPr lang="ru-RU" sz="2800" dirty="0" smtClean="0">
                <a:latin typeface="Segoe Print" pitchFamily="2" charset="0"/>
              </a:rPr>
              <a:t>стоящи</a:t>
            </a:r>
            <a:r>
              <a:rPr lang="ru-RU" sz="2800" b="1" dirty="0">
                <a:latin typeface="Segoe Print" pitchFamily="2" charset="0"/>
              </a:rPr>
              <a:t> след </a:t>
            </a:r>
            <a:r>
              <a:rPr lang="ru-RU" sz="2800" dirty="0">
                <a:latin typeface="Segoe Print" pitchFamily="2" charset="0"/>
              </a:rPr>
              <a:t>спомагателния глагол </a:t>
            </a:r>
            <a:r>
              <a:rPr lang="ru-RU" sz="2800" dirty="0" smtClean="0">
                <a:latin typeface="Segoe Print" pitchFamily="2" charset="0"/>
              </a:rPr>
              <a:t>»</a:t>
            </a:r>
            <a:r>
              <a:rPr lang="ru-RU" sz="2800" b="1" i="1" dirty="0" smtClean="0">
                <a:latin typeface="Segoe Print" pitchFamily="2" charset="0"/>
              </a:rPr>
              <a:t>съм».</a:t>
            </a:r>
            <a:endParaRPr lang="bg-BG" sz="2800" dirty="0">
              <a:latin typeface="Segoe Prin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71604" y="3429000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i="1" dirty="0" err="1" smtClean="0">
                <a:latin typeface="Segoe Print" pitchFamily="2" charset="0"/>
              </a:rPr>
              <a:t>Ти</a:t>
            </a:r>
            <a:r>
              <a:rPr lang="bg-BG" sz="2400" i="1" dirty="0">
                <a:latin typeface="Segoe Print" pitchFamily="2" charset="0"/>
              </a:rPr>
              <a:t> </a:t>
            </a:r>
            <a:r>
              <a:rPr lang="bg-BG" sz="2400" b="1" i="1" dirty="0" smtClean="0">
                <a:latin typeface="Segoe Print" pitchFamily="2" charset="0"/>
              </a:rPr>
              <a:t>си </a:t>
            </a:r>
            <a:r>
              <a:rPr lang="bg-BG" sz="2400" i="1" dirty="0" smtClean="0">
                <a:latin typeface="Segoe Print" pitchFamily="2" charset="0"/>
              </a:rPr>
              <a:t>ученик</a:t>
            </a:r>
            <a:r>
              <a:rPr lang="bg-BG" sz="2400" b="1" i="1" dirty="0" smtClean="0">
                <a:latin typeface="Segoe Print" pitchFamily="2" charset="0"/>
              </a:rPr>
              <a:t>ът</a:t>
            </a:r>
            <a:r>
              <a:rPr lang="bg-BG" sz="2400" i="1" dirty="0">
                <a:latin typeface="Segoe Print" pitchFamily="2" charset="0"/>
              </a:rPr>
              <a:t>, </a:t>
            </a:r>
            <a:r>
              <a:rPr lang="bg-BG" sz="2400" i="1" dirty="0" smtClean="0">
                <a:latin typeface="Segoe Print" pitchFamily="2" charset="0"/>
              </a:rPr>
              <a:t>когото търся. Това</a:t>
            </a:r>
            <a:r>
              <a:rPr lang="bg-BG" sz="2400" i="1" dirty="0">
                <a:latin typeface="Segoe Print" pitchFamily="2" charset="0"/>
              </a:rPr>
              <a:t> </a:t>
            </a:r>
            <a:r>
              <a:rPr lang="bg-BG" sz="2400" b="1" i="1" dirty="0">
                <a:latin typeface="Segoe Print" pitchFamily="2" charset="0"/>
              </a:rPr>
              <a:t>беше</a:t>
            </a:r>
            <a:r>
              <a:rPr lang="bg-BG" sz="2400" i="1" dirty="0">
                <a:latin typeface="Segoe Print" pitchFamily="2" charset="0"/>
              </a:rPr>
              <a:t> учебник</a:t>
            </a:r>
            <a:r>
              <a:rPr lang="bg-BG" sz="2400" b="1" i="1" dirty="0">
                <a:latin typeface="Segoe Print" pitchFamily="2" charset="0"/>
              </a:rPr>
              <a:t>ът</a:t>
            </a:r>
            <a:r>
              <a:rPr lang="bg-BG" sz="2400" i="1" dirty="0">
                <a:latin typeface="Segoe Print" pitchFamily="2" charset="0"/>
              </a:rPr>
              <a:t>, който </a:t>
            </a:r>
            <a:r>
              <a:rPr lang="bg-BG" sz="2400" i="1" dirty="0" smtClean="0">
                <a:latin typeface="Segoe Print" pitchFamily="2" charset="0"/>
              </a:rPr>
              <a:t>търсех</a:t>
            </a:r>
            <a:r>
              <a:rPr lang="bg-BG" sz="2400" dirty="0" smtClean="0">
                <a:latin typeface="Segoe Print" pitchFamily="2" charset="0"/>
              </a:rPr>
              <a:t>.</a:t>
            </a:r>
            <a:endParaRPr lang="bg-BG" sz="24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466653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Segoe Print" pitchFamily="2" charset="0"/>
              </a:rPr>
              <a:t>Има </a:t>
            </a:r>
            <a:r>
              <a:rPr lang="ru-RU" sz="3200" dirty="0">
                <a:latin typeface="Segoe Print" pitchFamily="2" charset="0"/>
              </a:rPr>
              <a:t>лесен начин да разберем коя част трябва да членуваме с пълен и коя с кратък </a:t>
            </a:r>
            <a:r>
              <a:rPr lang="ru-RU" sz="3200" dirty="0" smtClean="0">
                <a:latin typeface="Segoe Print" pitchFamily="2" charset="0"/>
              </a:rPr>
              <a:t>член: </a:t>
            </a:r>
            <a:r>
              <a:rPr lang="ru-RU" sz="3200" dirty="0">
                <a:latin typeface="Segoe Print" pitchFamily="2" charset="0"/>
              </a:rPr>
              <a:t>ако можем да заменим думата с</a:t>
            </a:r>
            <a:r>
              <a:rPr lang="ru-RU" sz="3200" b="1" dirty="0">
                <a:latin typeface="Segoe Print" pitchFamily="2" charset="0"/>
              </a:rPr>
              <a:t> той</a:t>
            </a:r>
            <a:r>
              <a:rPr lang="ru-RU" sz="3200" dirty="0">
                <a:latin typeface="Segoe Print" pitchFamily="2" charset="0"/>
              </a:rPr>
              <a:t>, пишем </a:t>
            </a:r>
            <a:r>
              <a:rPr lang="ru-RU" sz="3200" b="1" dirty="0">
                <a:latin typeface="Segoe Print" pitchFamily="2" charset="0"/>
              </a:rPr>
              <a:t>пълен член</a:t>
            </a:r>
            <a:r>
              <a:rPr lang="ru-RU" sz="3200" dirty="0">
                <a:latin typeface="Segoe Print" pitchFamily="2" charset="0"/>
              </a:rPr>
              <a:t>; ако можем да я заменим с </a:t>
            </a:r>
            <a:r>
              <a:rPr lang="ru-RU" sz="3200" b="1" dirty="0">
                <a:latin typeface="Segoe Print" pitchFamily="2" charset="0"/>
              </a:rPr>
              <a:t>него (го</a:t>
            </a:r>
            <a:r>
              <a:rPr lang="ru-RU" sz="3200" dirty="0">
                <a:latin typeface="Segoe Print" pitchFamily="2" charset="0"/>
              </a:rPr>
              <a:t>), пишем </a:t>
            </a:r>
            <a:r>
              <a:rPr lang="ru-RU" sz="3200" b="1" dirty="0">
                <a:latin typeface="Segoe Print" pitchFamily="2" charset="0"/>
              </a:rPr>
              <a:t>кратък </a:t>
            </a:r>
            <a:r>
              <a:rPr lang="ru-RU" sz="3200" b="1" dirty="0" smtClean="0">
                <a:latin typeface="Segoe Print" pitchFamily="2" charset="0"/>
              </a:rPr>
              <a:t>член.</a:t>
            </a:r>
            <a:endParaRPr lang="bg-BG" sz="32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>
                <a:latin typeface="Segoe Print" pitchFamily="2" charset="0"/>
              </a:rPr>
              <a:t>ЧЛЕНУВАНЕ С Я/ЯТ</a:t>
            </a:r>
          </a:p>
        </p:txBody>
      </p:sp>
      <p:sp>
        <p:nvSpPr>
          <p:cNvPr id="4" name="Rectangle 3"/>
          <p:cNvSpPr/>
          <p:nvPr/>
        </p:nvSpPr>
        <p:spPr>
          <a:xfrm>
            <a:off x="971600" y="1857364"/>
            <a:ext cx="78152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Segoe Print" pitchFamily="2" charset="0"/>
              </a:rPr>
              <a:t>Съществетелно име от м.р., </a:t>
            </a:r>
            <a:r>
              <a:rPr lang="ru-RU" sz="2400" dirty="0" smtClean="0">
                <a:latin typeface="Segoe Print" pitchFamily="2" charset="0"/>
              </a:rPr>
              <a:t>завършващо на</a:t>
            </a:r>
            <a:r>
              <a:rPr lang="ru-RU" sz="2400" dirty="0">
                <a:latin typeface="Segoe Print" pitchFamily="2" charset="0"/>
              </a:rPr>
              <a:t> </a:t>
            </a:r>
            <a:r>
              <a:rPr lang="ru-RU" sz="2400" b="1" dirty="0" smtClean="0">
                <a:latin typeface="Segoe Print" pitchFamily="2" charset="0"/>
              </a:rPr>
              <a:t>-тел</a:t>
            </a:r>
            <a:r>
              <a:rPr lang="ru-RU" sz="2400" dirty="0">
                <a:latin typeface="Segoe Print" pitchFamily="2" charset="0"/>
              </a:rPr>
              <a:t> или </a:t>
            </a:r>
            <a:r>
              <a:rPr lang="ru-RU" sz="2400" b="1" dirty="0">
                <a:latin typeface="Segoe Print" pitchFamily="2" charset="0"/>
              </a:rPr>
              <a:t>-ар/-</a:t>
            </a:r>
            <a:r>
              <a:rPr lang="ru-RU" sz="2400" b="1" dirty="0" smtClean="0">
                <a:latin typeface="Segoe Print" pitchFamily="2" charset="0"/>
              </a:rPr>
              <a:t>яр </a:t>
            </a:r>
            <a:r>
              <a:rPr lang="ru-RU" sz="2400" dirty="0" smtClean="0">
                <a:latin typeface="Segoe Print" pitchFamily="2" charset="0"/>
              </a:rPr>
              <a:t>и </a:t>
            </a:r>
            <a:r>
              <a:rPr lang="ru-RU" sz="2400" dirty="0">
                <a:latin typeface="Segoe Print" pitchFamily="2" charset="0"/>
              </a:rPr>
              <a:t>означаващо професия, се членува с Я/ЯТ</a:t>
            </a:r>
          </a:p>
          <a:p>
            <a:pPr algn="ctr"/>
            <a:r>
              <a:rPr lang="ru-RU" sz="2400" dirty="0" smtClean="0">
                <a:latin typeface="Segoe Print" pitchFamily="2" charset="0"/>
              </a:rPr>
              <a:t>строи</a:t>
            </a:r>
            <a:r>
              <a:rPr lang="ru-RU" sz="2400" b="1" dirty="0" smtClean="0">
                <a:latin typeface="Segoe Print" pitchFamily="2" charset="0"/>
              </a:rPr>
              <a:t>тел </a:t>
            </a:r>
            <a:r>
              <a:rPr lang="ru-RU" sz="2400" dirty="0" smtClean="0">
                <a:latin typeface="Segoe Print" pitchFamily="2" charset="0"/>
              </a:rPr>
              <a:t>→</a:t>
            </a:r>
            <a:r>
              <a:rPr lang="ru-RU" sz="2400" dirty="0">
                <a:latin typeface="Segoe Print" pitchFamily="2" charset="0"/>
              </a:rPr>
              <a:t>  </a:t>
            </a:r>
            <a:r>
              <a:rPr lang="ru-RU" sz="2400" dirty="0" smtClean="0">
                <a:latin typeface="Segoe Print" pitchFamily="2" charset="0"/>
              </a:rPr>
              <a:t>строител</a:t>
            </a:r>
            <a:r>
              <a:rPr lang="ru-RU" sz="2400" b="1" dirty="0" smtClean="0">
                <a:latin typeface="Segoe Print" pitchFamily="2" charset="0"/>
              </a:rPr>
              <a:t>я </a:t>
            </a:r>
            <a:r>
              <a:rPr lang="ru-RU" sz="2400" i="1" dirty="0" smtClean="0">
                <a:latin typeface="Segoe Print" pitchFamily="2" charset="0"/>
              </a:rPr>
              <a:t>→</a:t>
            </a:r>
            <a:r>
              <a:rPr lang="ru-RU" sz="2400" i="1" dirty="0">
                <a:latin typeface="Segoe Print" pitchFamily="2" charset="0"/>
              </a:rPr>
              <a:t> </a:t>
            </a:r>
            <a:r>
              <a:rPr lang="ru-RU" sz="2400" dirty="0">
                <a:latin typeface="Segoe Print" pitchFamily="2" charset="0"/>
              </a:rPr>
              <a:t>строите</a:t>
            </a:r>
            <a:r>
              <a:rPr lang="ru-RU" sz="2400" b="1" dirty="0">
                <a:latin typeface="Segoe Print" pitchFamily="2" charset="0"/>
              </a:rPr>
              <a:t>лят</a:t>
            </a:r>
            <a:r>
              <a:rPr lang="ru-RU" sz="2400" dirty="0">
                <a:latin typeface="Segoe Print" pitchFamily="2" charset="0"/>
              </a:rPr>
              <a:t>;</a:t>
            </a:r>
          </a:p>
          <a:p>
            <a:pPr algn="ctr"/>
            <a:r>
              <a:rPr lang="ru-RU" sz="2400" dirty="0">
                <a:latin typeface="Segoe Print" pitchFamily="2" charset="0"/>
              </a:rPr>
              <a:t>зъболек</a:t>
            </a:r>
            <a:r>
              <a:rPr lang="ru-RU" sz="2400" b="1" dirty="0">
                <a:latin typeface="Segoe Print" pitchFamily="2" charset="0"/>
              </a:rPr>
              <a:t>ар</a:t>
            </a:r>
            <a:r>
              <a:rPr lang="ru-RU" sz="2400" i="1" dirty="0">
                <a:latin typeface="Segoe Print" pitchFamily="2" charset="0"/>
              </a:rPr>
              <a:t> </a:t>
            </a:r>
            <a:r>
              <a:rPr lang="ru-RU" sz="2400" i="1" dirty="0" smtClean="0">
                <a:latin typeface="Segoe Print" pitchFamily="2" charset="0"/>
              </a:rPr>
              <a:t>→ </a:t>
            </a:r>
            <a:r>
              <a:rPr lang="ru-RU" sz="2400" dirty="0" smtClean="0">
                <a:latin typeface="Segoe Print" pitchFamily="2" charset="0"/>
              </a:rPr>
              <a:t>зъболекар</a:t>
            </a:r>
            <a:r>
              <a:rPr lang="ru-RU" sz="2400" b="1" dirty="0" smtClean="0">
                <a:latin typeface="Segoe Print" pitchFamily="2" charset="0"/>
              </a:rPr>
              <a:t>я</a:t>
            </a:r>
            <a:r>
              <a:rPr lang="ru-RU" sz="2400" i="1" dirty="0">
                <a:latin typeface="Segoe Print" pitchFamily="2" charset="0"/>
              </a:rPr>
              <a:t> → </a:t>
            </a:r>
            <a:r>
              <a:rPr lang="ru-RU" sz="2400" dirty="0">
                <a:latin typeface="Segoe Print" pitchFamily="2" charset="0"/>
              </a:rPr>
              <a:t>зъболекар</a:t>
            </a:r>
            <a:r>
              <a:rPr lang="ru-RU" sz="2400" b="1" dirty="0">
                <a:latin typeface="Segoe Print" pitchFamily="2" charset="0"/>
              </a:rPr>
              <a:t>ят;</a:t>
            </a:r>
            <a:endParaRPr lang="ru-RU" sz="2400" dirty="0">
              <a:latin typeface="Segoe Print" pitchFamily="2" charset="0"/>
            </a:endParaRPr>
          </a:p>
          <a:p>
            <a:pPr algn="ctr"/>
            <a:r>
              <a:rPr lang="ru-RU" sz="2400" dirty="0" smtClean="0">
                <a:latin typeface="Segoe Print" pitchFamily="2" charset="0"/>
              </a:rPr>
              <a:t>кон</a:t>
            </a:r>
            <a:r>
              <a:rPr lang="ru-RU" sz="2400" b="1" dirty="0" smtClean="0">
                <a:latin typeface="Segoe Print" pitchFamily="2" charset="0"/>
              </a:rPr>
              <a:t>яр </a:t>
            </a:r>
            <a:r>
              <a:rPr lang="ru-RU" sz="2400" dirty="0" smtClean="0">
                <a:latin typeface="Segoe Print" pitchFamily="2" charset="0"/>
              </a:rPr>
              <a:t>→</a:t>
            </a:r>
            <a:r>
              <a:rPr lang="ru-RU" sz="2400" dirty="0">
                <a:latin typeface="Segoe Print" pitchFamily="2" charset="0"/>
              </a:rPr>
              <a:t> коняр</a:t>
            </a:r>
            <a:r>
              <a:rPr lang="ru-RU" sz="2400" b="1" dirty="0">
                <a:latin typeface="Segoe Print" pitchFamily="2" charset="0"/>
              </a:rPr>
              <a:t>я</a:t>
            </a:r>
            <a:r>
              <a:rPr lang="ru-RU" sz="2400" dirty="0">
                <a:latin typeface="Segoe Print" pitchFamily="2" charset="0"/>
              </a:rPr>
              <a:t> </a:t>
            </a:r>
            <a:r>
              <a:rPr lang="ru-RU" sz="2400" dirty="0" smtClean="0">
                <a:latin typeface="Segoe Print" pitchFamily="2" charset="0"/>
              </a:rPr>
              <a:t>→</a:t>
            </a:r>
            <a:r>
              <a:rPr lang="ru-RU" sz="2400" dirty="0">
                <a:latin typeface="Segoe Print" pitchFamily="2" charset="0"/>
              </a:rPr>
              <a:t> коняр</a:t>
            </a:r>
            <a:r>
              <a:rPr lang="ru-RU" sz="2400" b="1" dirty="0">
                <a:latin typeface="Segoe Print" pitchFamily="2" charset="0"/>
              </a:rPr>
              <a:t>ят.</a:t>
            </a:r>
            <a:endParaRPr lang="ru-RU" sz="24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2297106"/>
          </a:xfrm>
        </p:spPr>
        <p:txBody>
          <a:bodyPr>
            <a:normAutofit/>
          </a:bodyPr>
          <a:lstStyle/>
          <a:p>
            <a:r>
              <a:rPr lang="bg-BG" dirty="0" smtClean="0"/>
              <a:t>Нека проверим разбрахте ли правилото! Открийте грешката и я поправете!</a:t>
            </a: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1000100" y="2705725"/>
            <a:ext cx="58579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dirty="0" smtClean="0">
                <a:latin typeface="Segoe Print" pitchFamily="2" charset="0"/>
              </a:rPr>
              <a:t>Учителя</a:t>
            </a:r>
            <a:r>
              <a:rPr lang="bg-BG" sz="2800" dirty="0">
                <a:latin typeface="Segoe Print" pitchFamily="2" charset="0"/>
              </a:rPr>
              <a:t> хареса </a:t>
            </a:r>
            <a:r>
              <a:rPr lang="bg-BG" sz="2800" dirty="0" smtClean="0">
                <a:latin typeface="Segoe Print" pitchFamily="2" charset="0"/>
              </a:rPr>
              <a:t>романът</a:t>
            </a:r>
            <a:r>
              <a:rPr lang="bg-BG" sz="2800" b="1" i="1" dirty="0" smtClean="0">
                <a:latin typeface="Segoe Print" pitchFamily="2" charset="0"/>
              </a:rPr>
              <a:t>.</a:t>
            </a:r>
            <a:endParaRPr lang="bg-BG" sz="2800" dirty="0">
              <a:latin typeface="Segoe Print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142976" y="3201255"/>
            <a:ext cx="157163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64088" y="3201255"/>
            <a:ext cx="565804" cy="1157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928794" y="3429000"/>
            <a:ext cx="4137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b="1" i="1" dirty="0" smtClean="0">
                <a:latin typeface="Segoe Print" pitchFamily="2" charset="0"/>
              </a:rPr>
              <a:t>Проверка: Той </a:t>
            </a:r>
            <a:r>
              <a:rPr lang="bg-BG" sz="2400" b="1" i="1" dirty="0">
                <a:latin typeface="Segoe Print" pitchFamily="2" charset="0"/>
              </a:rPr>
              <a:t>го </a:t>
            </a:r>
            <a:r>
              <a:rPr lang="bg-BG" sz="2400" i="1" dirty="0" smtClean="0">
                <a:latin typeface="Segoe Print" pitchFamily="2" charset="0"/>
              </a:rPr>
              <a:t>хареса.</a:t>
            </a:r>
            <a:endParaRPr lang="bg-BG" sz="2400" dirty="0">
              <a:latin typeface="Segoe Print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14678" y="4286256"/>
            <a:ext cx="51395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800" i="1" dirty="0">
                <a:latin typeface="Segoe Print" pitchFamily="2" charset="0"/>
              </a:rPr>
              <a:t>Учител</a:t>
            </a:r>
            <a:r>
              <a:rPr lang="bg-BG" sz="2800" b="1" i="1" dirty="0">
                <a:solidFill>
                  <a:srgbClr val="FF0000"/>
                </a:solidFill>
                <a:latin typeface="Segoe Print" pitchFamily="2" charset="0"/>
              </a:rPr>
              <a:t>ят</a:t>
            </a:r>
            <a:r>
              <a:rPr lang="bg-BG" sz="2800" i="1" dirty="0">
                <a:latin typeface="Segoe Print" pitchFamily="2" charset="0"/>
              </a:rPr>
              <a:t> хареса </a:t>
            </a:r>
            <a:r>
              <a:rPr lang="bg-BG" sz="2800" i="1" dirty="0" smtClean="0">
                <a:latin typeface="Segoe Print" pitchFamily="2" charset="0"/>
              </a:rPr>
              <a:t>роман</a:t>
            </a:r>
            <a:r>
              <a:rPr lang="bg-BG" sz="2800" b="1" i="1" dirty="0" smtClean="0">
                <a:solidFill>
                  <a:srgbClr val="FF0000"/>
                </a:solidFill>
                <a:latin typeface="Segoe Print" pitchFamily="2" charset="0"/>
              </a:rPr>
              <a:t>а</a:t>
            </a:r>
            <a:r>
              <a:rPr lang="bg-BG" sz="2800" b="1" i="1" dirty="0" smtClean="0">
                <a:latin typeface="Segoe Print" pitchFamily="2" charset="0"/>
              </a:rPr>
              <a:t>.</a:t>
            </a:r>
            <a:endParaRPr lang="bg-BG" sz="2800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i="1" dirty="0">
                <a:latin typeface="Segoe Print" pitchFamily="2" charset="0"/>
              </a:rPr>
              <a:t>ЧИСЛИТЕЛНО ИМЕ</a:t>
            </a:r>
            <a:endParaRPr lang="bg-BG" dirty="0">
              <a:latin typeface="Segoe Prin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7664" y="1916832"/>
            <a:ext cx="62865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Segoe Print" pitchFamily="2" charset="0"/>
              </a:rPr>
              <a:t>С</a:t>
            </a:r>
            <a:r>
              <a:rPr lang="ru-RU" sz="3200" dirty="0" smtClean="0">
                <a:latin typeface="Segoe Print" pitchFamily="2" charset="0"/>
              </a:rPr>
              <a:t> числителното име се назовава количество или поредност </a:t>
            </a:r>
            <a:r>
              <a:rPr lang="ru-RU" sz="3200" dirty="0">
                <a:latin typeface="Segoe Print" pitchFamily="2" charset="0"/>
              </a:rPr>
              <a:t>на </a:t>
            </a:r>
            <a:r>
              <a:rPr lang="ru-RU" sz="3200" dirty="0" smtClean="0">
                <a:latin typeface="Segoe Print" pitchFamily="2" charset="0"/>
              </a:rPr>
              <a:t>предмети, явления и др.</a:t>
            </a:r>
            <a:endParaRPr lang="bg-BG" sz="32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Segoe Print" pitchFamily="2" charset="0"/>
              </a:rPr>
              <a:t>Видове числителни имена:</a:t>
            </a:r>
            <a:endParaRPr lang="bg-BG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dirty="0" smtClean="0">
                <a:latin typeface="Segoe Print" pitchFamily="2" charset="0"/>
              </a:rPr>
              <a:t>числително бройно –</a:t>
            </a:r>
            <a:r>
              <a:rPr lang="ru-RU" dirty="0">
                <a:latin typeface="Segoe Print" pitchFamily="2" charset="0"/>
              </a:rPr>
              <a:t> </a:t>
            </a:r>
            <a:r>
              <a:rPr lang="ru-RU" i="1" dirty="0">
                <a:latin typeface="Segoe Print" pitchFamily="2" charset="0"/>
              </a:rPr>
              <a:t>едно, две, пет, петнадесет (петнайсет), тридесет и пет (трийсет и пет</a:t>
            </a:r>
            <a:r>
              <a:rPr lang="ru-RU" i="1" dirty="0" smtClean="0">
                <a:latin typeface="Segoe Print" pitchFamily="2" charset="0"/>
              </a:rPr>
              <a:t>);</a:t>
            </a:r>
          </a:p>
          <a:p>
            <a:r>
              <a:rPr lang="ru-RU" dirty="0" smtClean="0">
                <a:latin typeface="Segoe Print" pitchFamily="2" charset="0"/>
              </a:rPr>
              <a:t> числително редно –</a:t>
            </a:r>
            <a:r>
              <a:rPr lang="ru-RU" dirty="0">
                <a:latin typeface="Segoe Print" pitchFamily="2" charset="0"/>
              </a:rPr>
              <a:t> </a:t>
            </a:r>
            <a:r>
              <a:rPr lang="ru-RU" i="1" dirty="0">
                <a:latin typeface="Segoe Print" pitchFamily="2" charset="0"/>
              </a:rPr>
              <a:t>първи, трети, тридесет и шести (трийсет и шести</a:t>
            </a:r>
            <a:r>
              <a:rPr lang="ru-RU" i="1" dirty="0" smtClean="0">
                <a:latin typeface="Segoe Print" pitchFamily="2" charset="0"/>
              </a:rPr>
              <a:t>).</a:t>
            </a:r>
            <a:endParaRPr lang="bg-BG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214</Words>
  <Application>Microsoft Office PowerPoint</Application>
  <PresentationFormat>On-screen Show (4:3)</PresentationFormat>
  <Paragraphs>37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Segoe Print</vt:lpstr>
      <vt:lpstr>Times New Roman</vt:lpstr>
      <vt:lpstr>Office Theme</vt:lpstr>
      <vt:lpstr>Части на речта</vt:lpstr>
      <vt:lpstr>Определителният член в българския език се добавя в края на дадена дума в изречение, за да се посочи или отличи предметът или явлението, което тя назовава, като вече познато или срещано в текста.</vt:lpstr>
      <vt:lpstr> С пълен член членуваме подлога в изречението. Ако можем да заместим думата от м.р. ед.ч. с »той», трябва да го членуваме с пълен член: УченикЪТ (той) обича трудностите. </vt:lpstr>
      <vt:lpstr>Пълен определителен член използваме и при същестително, прилагателно или числително име от м.р. ед.ч., стоящи след спомагателния глагол »съм».</vt:lpstr>
      <vt:lpstr>Има лесен начин да разберем коя част трябва да членуваме с пълен и коя с кратък член: ако можем да заменим думата с той, пишем пълен член; ако можем да я заменим с него (го), пишем кратък член.</vt:lpstr>
      <vt:lpstr>ЧЛЕНУВАНЕ С Я/ЯТ</vt:lpstr>
      <vt:lpstr>Нека проверим разбрахте ли правилото! Открийте грешката и я поправете!</vt:lpstr>
      <vt:lpstr>ЧИСЛИТЕЛНО ИМЕ</vt:lpstr>
      <vt:lpstr>Видове числителни имена:</vt:lpstr>
      <vt:lpstr>Бройните числителни не се изменят по род и число (изключение – едно, един, една, едни; две, два), но могат да се членуват:      • пет деца – петте деца;      • шест момичета – шестте момичета. </vt:lpstr>
      <vt:lpstr>Числителните редни означават реда, последователността на предметите или явленията. Имат членувани и нечленувани форми за мъжки, женски и среден род единствено и множествено число.</vt:lpstr>
      <vt:lpstr>Видове глаголни времена</vt:lpstr>
      <vt:lpstr>Основните глаголни времена означават отношение на действието към момента на говоренето: – сегашно време – действието се извършва в момента на говоренето; – минало свършено време – действието е приключило преди момента на говоренето; – бъдеще време – действието предстои да се извърши след момента на говоренето. </vt:lpstr>
      <vt:lpstr>Въпроси, с които да проверим времето на глагола: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Части на речта</dc:title>
  <dc:creator>Galya</dc:creator>
  <cp:lastModifiedBy>Диляна Гаджева</cp:lastModifiedBy>
  <cp:revision>19</cp:revision>
  <dcterms:created xsi:type="dcterms:W3CDTF">2018-07-19T07:26:58Z</dcterms:created>
  <dcterms:modified xsi:type="dcterms:W3CDTF">2018-07-31T12:47:05Z</dcterms:modified>
</cp:coreProperties>
</file>