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77" r:id="rId2"/>
    <p:sldId id="310" r:id="rId3"/>
    <p:sldId id="280" r:id="rId4"/>
    <p:sldId id="264" r:id="rId5"/>
    <p:sldId id="307" r:id="rId6"/>
    <p:sldId id="312" r:id="rId7"/>
    <p:sldId id="315" r:id="rId8"/>
    <p:sldId id="314" r:id="rId9"/>
    <p:sldId id="313" r:id="rId10"/>
    <p:sldId id="303" r:id="rId11"/>
    <p:sldId id="309" r:id="rId12"/>
    <p:sldId id="265" r:id="rId13"/>
    <p:sldId id="311" r:id="rId14"/>
    <p:sldId id="278" r:id="rId15"/>
    <p:sldId id="276" r:id="rId16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89825" autoAdjust="0"/>
  </p:normalViewPr>
  <p:slideViewPr>
    <p:cSldViewPr>
      <p:cViewPr varScale="1">
        <p:scale>
          <a:sx n="67" d="100"/>
          <a:sy n="67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bg-BG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bg-BG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BE1AD0-051A-44B0-BFAF-602B79E74829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bg-BG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69E71E-545E-430D-8913-296C36A2DEF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64213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98FF29-12DB-468D-BA83-5ED7CCECD875}" type="slidenum">
              <a:rPr lang="bg-BG" altLang="bg-BG" smtClean="0"/>
              <a:pPr>
                <a:spcBef>
                  <a:spcPct val="0"/>
                </a:spcBef>
              </a:pPr>
              <a:t>1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193720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F8B615-AEB8-45D9-BD1A-FB9701F6582B}" type="slidenum">
              <a:rPr lang="bg-BG" altLang="bg-BG" smtClean="0"/>
              <a:pPr>
                <a:spcBef>
                  <a:spcPct val="0"/>
                </a:spcBef>
              </a:pPr>
              <a:t>3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407695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CDDB2E-2EE7-4956-9436-4091DA676F29}" type="slidenum">
              <a:rPr lang="bg-BG" altLang="bg-BG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bg-BG" altLang="bg-B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04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442870-3C07-44EB-8DED-E579CDD3B408}" type="slidenum">
              <a:rPr lang="bg-BG" altLang="bg-BG" smtClean="0"/>
              <a:pPr>
                <a:spcBef>
                  <a:spcPct val="0"/>
                </a:spcBef>
              </a:pPr>
              <a:t>10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3154930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Контейнер за бележ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bg-BG" smtClean="0"/>
          </a:p>
        </p:txBody>
      </p:sp>
      <p:sp>
        <p:nvSpPr>
          <p:cNvPr id="27652" name="Контейнер за номер н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53B950-B25B-4BB9-AF30-421610375416}" type="slidenum">
              <a:rPr lang="bg-BG" altLang="bg-BG" smtClean="0">
                <a:latin typeface="Calibri" panose="020F0502020204030204" pitchFamily="34" charset="0"/>
              </a:rPr>
              <a:pPr/>
              <a:t>11</a:t>
            </a:fld>
            <a:endParaRPr lang="bg-BG" altLang="bg-BG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4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B1FB28-7835-43FE-9EAA-D374BCAB0CB2}" type="slidenum">
              <a:rPr lang="bg-BG" altLang="bg-BG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bg-BG" altLang="bg-B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73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CB3660-C43E-44B3-80EE-355D06D01A97}" type="slidenum">
              <a:rPr lang="bg-BG" altLang="bg-BG" smtClean="0"/>
              <a:pPr>
                <a:spcBef>
                  <a:spcPct val="0"/>
                </a:spcBef>
              </a:pPr>
              <a:t>14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245982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3E22BE-B62B-46A9-8968-81C2CC371651}" type="slidenum">
              <a:rPr lang="bg-BG" altLang="bg-BG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bg-BG" altLang="bg-B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0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0638"/>
            <a:ext cx="349885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20638"/>
            <a:ext cx="5624512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817813"/>
            <a:ext cx="7669212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5089525"/>
            <a:ext cx="9097962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/>
          <p:nvPr/>
        </p:nvSpPr>
        <p:spPr>
          <a:xfrm>
            <a:off x="8755063" y="2470150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srgbClr val="F47F28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bg-BG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>
            <a:normAutofit/>
          </a:bodyPr>
          <a:lstStyle>
            <a:lvl1pPr marL="0" indent="0" eaLnBrk="1" latinLnBrk="0" hangingPunct="1">
              <a:defRPr kumimoji="0" lang="bg-BG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60153C-23A8-486F-88F9-8C989A37F849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9FE111-0F6F-47F6-A743-2412EB74DD5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845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Горен колонтитул на раздел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/>
              <a:t>             </a:t>
            </a:r>
          </a:p>
        </p:txBody>
      </p:sp>
      <p:sp>
        <p:nvSpPr>
          <p:cNvPr id="5" name="Rectangle 7"/>
          <p:cNvSpPr/>
          <p:nvPr/>
        </p:nvSpPr>
        <p:spPr>
          <a:xfrm>
            <a:off x="8686800" y="526573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6" name="Oval 8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/>
              <a:t>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>
            <a:normAutofit/>
          </a:bodyPr>
          <a:lstStyle>
            <a:lvl1pPr algn="l" eaLnBrk="1" latinLnBrk="0" hangingPunct="1">
              <a:defRPr kumimoji="0" lang="bg-BG" sz="3000" b="1" cap="all"/>
            </a:lvl1pPr>
          </a:lstStyle>
          <a:p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bg-BG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bg-BG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bg-BG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bg-BG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bg-BG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bg-BG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bg-BG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bg-BG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bg-BG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90620BBA-6871-470C-8E32-5D0BAFC690D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9227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Само заглав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2444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bg-BG"/>
            </a:lvl1pPr>
          </a:lstStyle>
          <a:p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670C05C-6912-414C-BB2C-9EEE550B9497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A87087-2CF0-4DBE-9E2C-4465B025A31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664827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амо заглавие: акцентиран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bg-BG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bg-BG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bg-BG" sz="2000" b="1"/>
            </a:lvl2pPr>
            <a:lvl3pPr marL="914400" indent="0" eaLnBrk="1" latinLnBrk="0" hangingPunct="1">
              <a:buNone/>
              <a:defRPr kumimoji="0" lang="bg-BG" sz="1800" b="1"/>
            </a:lvl3pPr>
            <a:lvl4pPr marL="1371600" indent="0" eaLnBrk="1" latinLnBrk="0" hangingPunct="1">
              <a:buNone/>
              <a:defRPr kumimoji="0" lang="bg-BG" sz="1600" b="1"/>
            </a:lvl4pPr>
            <a:lvl5pPr marL="1828800" indent="0" eaLnBrk="1" latinLnBrk="0" hangingPunct="1">
              <a:buNone/>
              <a:defRPr kumimoji="0" lang="bg-BG" sz="1600" b="1"/>
            </a:lvl5pPr>
            <a:lvl6pPr marL="2286000" indent="0" eaLnBrk="1" latinLnBrk="0" hangingPunct="1">
              <a:buNone/>
              <a:defRPr kumimoji="0" lang="bg-BG" sz="1600" b="1"/>
            </a:lvl6pPr>
            <a:lvl7pPr marL="2743200" indent="0" eaLnBrk="1" latinLnBrk="0" hangingPunct="1">
              <a:buNone/>
              <a:defRPr kumimoji="0" lang="bg-BG" sz="1600" b="1"/>
            </a:lvl7pPr>
            <a:lvl8pPr marL="3200400" indent="0" eaLnBrk="1" latinLnBrk="0" hangingPunct="1">
              <a:buNone/>
              <a:defRPr kumimoji="0" lang="bg-BG" sz="1600" b="1"/>
            </a:lvl8pPr>
            <a:lvl9pPr marL="3657600" indent="0" eaLnBrk="1" latinLnBrk="0" hangingPunct="1">
              <a:buNone/>
              <a:defRPr kumimoji="0" lang="bg-BG" sz="1600" b="1"/>
            </a:lvl9pPr>
          </a:lstStyle>
          <a:p>
            <a:pPr lvl="0"/>
            <a:endParaRPr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C060-6CD1-42E9-8C0A-ED847A3F4476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0A7B-48E2-4BAE-A3E5-E19D244562D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7236298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лавие с текст 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bg-BG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bg-BG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440A6D-56DC-4DB1-BB29-B67B16BED3BA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FE74612-E0CE-4623-BC5F-B09A6D4C015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2069017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2288" y="4800600"/>
            <a:ext cx="5500687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bg-BG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bg-BG" sz="3200"/>
            </a:lvl1pPr>
            <a:lvl2pPr marL="457200" indent="0" eaLnBrk="1" latinLnBrk="0" hangingPunct="1">
              <a:buNone/>
              <a:defRPr kumimoji="0" lang="bg-BG" sz="2800"/>
            </a:lvl2pPr>
            <a:lvl3pPr marL="914400" indent="0" eaLnBrk="1" latinLnBrk="0" hangingPunct="1">
              <a:buNone/>
              <a:defRPr kumimoji="0" lang="bg-BG" sz="2400"/>
            </a:lvl3pPr>
            <a:lvl4pPr marL="1371600" indent="0" eaLnBrk="1" latinLnBrk="0" hangingPunct="1">
              <a:buNone/>
              <a:defRPr kumimoji="0" lang="bg-BG" sz="2000"/>
            </a:lvl4pPr>
            <a:lvl5pPr marL="1828800" indent="0" eaLnBrk="1" latinLnBrk="0" hangingPunct="1">
              <a:buNone/>
              <a:defRPr kumimoji="0" lang="bg-BG" sz="2000"/>
            </a:lvl5pPr>
            <a:lvl6pPr marL="2286000" indent="0" eaLnBrk="1" latinLnBrk="0" hangingPunct="1">
              <a:buNone/>
              <a:defRPr kumimoji="0" lang="bg-BG" sz="2000"/>
            </a:lvl6pPr>
            <a:lvl7pPr marL="2743200" indent="0" eaLnBrk="1" latinLnBrk="0" hangingPunct="1">
              <a:buNone/>
              <a:defRPr kumimoji="0" lang="bg-BG" sz="2000"/>
            </a:lvl7pPr>
            <a:lvl8pPr marL="3200400" indent="0" eaLnBrk="1" latinLnBrk="0" hangingPunct="1">
              <a:buNone/>
              <a:defRPr kumimoji="0" lang="bg-BG" sz="2000"/>
            </a:lvl8pPr>
            <a:lvl9pPr marL="3657600" indent="0" eaLnBrk="1" latinLnBrk="0" hangingPunct="1">
              <a:buNone/>
              <a:defRPr kumimoji="0" lang="bg-BG"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bg-BG" sz="1400"/>
            </a:lvl1pPr>
            <a:lvl2pPr marL="457200" indent="0" eaLnBrk="1" latinLnBrk="0" hangingPunct="1">
              <a:buNone/>
              <a:defRPr kumimoji="0" lang="bg-BG" sz="1200"/>
            </a:lvl2pPr>
            <a:lvl3pPr marL="914400" indent="0" eaLnBrk="1" latinLnBrk="0" hangingPunct="1">
              <a:buNone/>
              <a:defRPr kumimoji="0" lang="bg-BG" sz="1000"/>
            </a:lvl3pPr>
            <a:lvl4pPr marL="1371600" indent="0" eaLnBrk="1" latinLnBrk="0" hangingPunct="1">
              <a:buNone/>
              <a:defRPr kumimoji="0" lang="bg-BG" sz="900"/>
            </a:lvl4pPr>
            <a:lvl5pPr marL="1828800" indent="0" eaLnBrk="1" latinLnBrk="0" hangingPunct="1">
              <a:buNone/>
              <a:defRPr kumimoji="0" lang="bg-BG" sz="900"/>
            </a:lvl5pPr>
            <a:lvl6pPr marL="2286000" indent="0" eaLnBrk="1" latinLnBrk="0" hangingPunct="1">
              <a:buNone/>
              <a:defRPr kumimoji="0" lang="bg-BG" sz="900"/>
            </a:lvl6pPr>
            <a:lvl7pPr marL="2743200" indent="0" eaLnBrk="1" latinLnBrk="0" hangingPunct="1">
              <a:buNone/>
              <a:defRPr kumimoji="0" lang="bg-BG" sz="900"/>
            </a:lvl7pPr>
            <a:lvl8pPr marL="3200400" indent="0" eaLnBrk="1" latinLnBrk="0" hangingPunct="1">
              <a:buNone/>
              <a:defRPr kumimoji="0" lang="bg-BG" sz="900"/>
            </a:lvl8pPr>
            <a:lvl9pPr marL="3657600" indent="0" eaLnBrk="1" latinLnBrk="0" hangingPunct="1">
              <a:buNone/>
              <a:defRPr kumimoji="0" lang="bg-BG" sz="900"/>
            </a:lvl9pPr>
          </a:lstStyle>
          <a:p>
            <a:pPr lvl="0"/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1BF38F-BC83-4AE5-AE94-0ACC0F8150AF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BBBCBB-8B69-4FAB-8CDA-1F2D7B14983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8566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лавие и вертикален текс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bg-BG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A475F-111A-4570-B87C-CBE48491F246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6CA4A-D0A8-4D40-86F4-B9197B433BB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2234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bg-BG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CB9AF0D6-4858-41C1-ACAC-36A5E0FA006C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AB4187E2-5836-47D3-90D8-22E49671EED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9004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D1F9A-3323-492A-A7EA-2BF0862CD63C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4C99-C0F6-4DB2-A54E-AA52D2A2BCC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93250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bg-BG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4A69FF-68B0-4914-A3DC-C91D2BEBFBDD}" type="datetimeFigureOut">
              <a:rPr/>
              <a:pPr>
                <a:defRPr/>
              </a:pPr>
              <a:t>16.4.2018 г.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bg-BG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D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33BC644-002F-4FB6-88A2-F2D4CECC6A9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bg-BG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bg-BG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bg-BG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bg-BG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bg-BG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bg-BG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bg-BG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bg-BG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bg-BG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bg-BG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bg-BG"/>
      </a:defPPr>
      <a:lvl1pPr marL="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bg-BG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27325" y="620713"/>
            <a:ext cx="6443663" cy="1439862"/>
          </a:xfrm>
        </p:spPr>
        <p:txBody>
          <a:bodyPr/>
          <a:lstStyle/>
          <a:p>
            <a:pPr algn="ctr"/>
            <a:r>
              <a:rPr altLang="bg-BG" sz="3200" b="1" smtClean="0">
                <a:solidFill>
                  <a:srgbClr val="5C5C5C"/>
                </a:solidFill>
                <a:latin typeface="Arial" panose="020B0604020202020204" pitchFamily="34" charset="0"/>
              </a:rPr>
              <a:t>ОСНОВНО УЧИЛИЩЕ </a:t>
            </a:r>
          </a:p>
          <a:p>
            <a:pPr algn="ctr"/>
            <a:r>
              <a:rPr altLang="bg-BG" sz="3200" b="1" smtClean="0">
                <a:solidFill>
                  <a:srgbClr val="5C5C5C"/>
                </a:solidFill>
                <a:latin typeface="Arial" panose="020B0604020202020204" pitchFamily="34" charset="0"/>
              </a:rPr>
              <a:t>“П. Р. Славейков</a:t>
            </a:r>
            <a:r>
              <a:rPr altLang="bg-BG" sz="3200" b="1" smtClea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bg-BG" sz="3200" b="1" smtClean="0">
              <a:solidFill>
                <a:srgbClr val="5C5C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664575" cy="1828800"/>
          </a:xfrm>
        </p:spPr>
        <p:txBody>
          <a:bodyPr/>
          <a:lstStyle/>
          <a:p>
            <a:pPr algn="l">
              <a:defRPr/>
            </a:pPr>
            <a:r>
              <a:rPr altLang="bg-BG" sz="5600" b="0" dirty="0" smtClean="0"/>
              <a:t> отчет на БЮДЖЕТ 201</a:t>
            </a:r>
            <a:r>
              <a:rPr altLang="bg-BG" sz="5600" b="0" dirty="0"/>
              <a:t>7</a:t>
            </a:r>
            <a:r>
              <a:rPr lang="en-US" altLang="bg-BG" sz="5600" b="0" dirty="0" smtClean="0"/>
              <a:t>	</a:t>
            </a:r>
            <a:r>
              <a:rPr altLang="bg-BG" sz="5600" b="0" dirty="0" smtClean="0"/>
              <a:t/>
            </a:r>
            <a:br>
              <a:rPr altLang="bg-BG" sz="5600" b="0" dirty="0" smtClean="0"/>
            </a:br>
            <a:endParaRPr altLang="bg-BG" sz="5600" b="0" dirty="0" smtClean="0"/>
          </a:p>
        </p:txBody>
      </p:sp>
      <p:pic>
        <p:nvPicPr>
          <p:cNvPr id="12292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25193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41438"/>
            <a:ext cx="9144000" cy="44481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24579" name="TextBox 23"/>
          <p:cNvSpPr txBox="1">
            <a:spLocks noChangeArrowheads="1"/>
          </p:cNvSpPr>
          <p:nvPr/>
        </p:nvSpPr>
        <p:spPr bwMode="auto">
          <a:xfrm>
            <a:off x="395288" y="692150"/>
            <a:ext cx="8313737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bg-BG" sz="5500" b="1">
              <a:solidFill>
                <a:srgbClr val="D9D9D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542" name="Group 134"/>
          <p:cNvGraphicFramePr>
            <a:graphicFrameLocks noGrp="1"/>
          </p:cNvGraphicFramePr>
          <p:nvPr/>
        </p:nvGraphicFramePr>
        <p:xfrm>
          <a:off x="179388" y="404813"/>
          <a:ext cx="8964612" cy="6462712"/>
        </p:xfrm>
        <a:graphic>
          <a:graphicData uri="http://schemas.openxmlformats.org/drawingml/2006/table">
            <a:tbl>
              <a:tblPr/>
              <a:tblGrid>
                <a:gridCol w="744537"/>
                <a:gridCol w="4070350"/>
                <a:gridCol w="939800"/>
                <a:gridCol w="939800"/>
                <a:gridCol w="939800"/>
                <a:gridCol w="1330325"/>
              </a:tblGrid>
              <a:tr h="355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Заплати и </a:t>
                      </a:r>
                      <a:r>
                        <a:rPr kumimoji="0" lang="ru-RU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възнагр</a:t>
                      </a: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-я за персонала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270000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300735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300735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Нает по трудови правоотношения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270000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300735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300735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Нает по служебни правоотношения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Др.възнаграждения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kumimoji="0" lang="bg-BG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плащ.за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пер-ла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9284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35192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35192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1362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587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Нещатен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персонал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нает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труд.правоот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</a:t>
                      </a:r>
                      <a:r>
                        <a:rPr kumimoji="0" lang="bg-BG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извънтрудови</a:t>
                      </a: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правоотношения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Б Щ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13472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13472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7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СБКО с характер на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възнагражден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характер на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възн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.-облекло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8591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8591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Обезщетения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характер на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възнагр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19233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19233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 плащания и възнаграждения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884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Осиг.вноски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работодатели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56251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67626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67626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05-51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Осиг.вноски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работодатели за ДОО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35231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35231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Осиг.вноски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работодатели за ПФУ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8951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11051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11051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ЗОВ от работодатели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ДЗПО от работодатели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6634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6634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Плащания на персонала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335535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403553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403553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56" name="Group 124"/>
          <p:cNvGraphicFramePr>
            <a:graphicFrameLocks noGrp="1"/>
          </p:cNvGraphicFramePr>
          <p:nvPr/>
        </p:nvGraphicFramePr>
        <p:xfrm>
          <a:off x="107950" y="188913"/>
          <a:ext cx="9036050" cy="6669087"/>
        </p:xfrm>
        <a:graphic>
          <a:graphicData uri="http://schemas.openxmlformats.org/drawingml/2006/table">
            <a:tbl>
              <a:tblPr/>
              <a:tblGrid>
                <a:gridCol w="1071563"/>
                <a:gridCol w="3638550"/>
                <a:gridCol w="1079500"/>
                <a:gridCol w="1228725"/>
                <a:gridCol w="1139825"/>
                <a:gridCol w="877887"/>
              </a:tblGrid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10-00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Издръжка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90971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103693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94867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10554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Храна- Общ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8460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7856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7856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Закуски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8460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7856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7856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Закуски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пътуващи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ученици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сред. Училища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10-12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Медикаменти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10-13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Постелен инвентар и облекло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10-14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научноизсл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р-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книги на библ.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15686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15686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10-15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Материали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9240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20548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20548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Вода, горива и енергия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22791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22791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10-20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7686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7686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10-20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 за външни услуги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7686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7686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10-30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 ремонт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17583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17583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10-51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Командировки в страната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10-62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 за застраховки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10-91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Разходите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СБКО без </a:t>
                      </a:r>
                      <a:r>
                        <a:rPr kumimoji="0" lang="ru-RU" altLang="bg-BG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тези</a:t>
                      </a:r>
                      <a:r>
                        <a:rPr kumimoji="0" lang="ru-RU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§ 02-05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19-00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Платени</a:t>
                      </a: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данъци,такси</a:t>
                      </a: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админ. Санкции</a:t>
                      </a: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2584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2583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2583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4" marR="5944" marT="59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1"/>
          <p:cNvSpPr txBox="1">
            <a:spLocks noChangeArrowheads="1"/>
          </p:cNvSpPr>
          <p:nvPr/>
        </p:nvSpPr>
        <p:spPr bwMode="auto">
          <a:xfrm>
            <a:off x="546100" y="5867400"/>
            <a:ext cx="8126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bg-BG" sz="18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4338"/>
            <a:ext cx="91440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smtClean="0">
                <a:solidFill>
                  <a:srgbClr val="FFFFFF"/>
                </a:solidFill>
              </a:rPr>
              <a:t> </a:t>
            </a:r>
            <a:endParaRPr smtClean="0"/>
          </a:p>
        </p:txBody>
      </p:sp>
      <p:graphicFrame>
        <p:nvGraphicFramePr>
          <p:cNvPr id="19571" name="Group 115"/>
          <p:cNvGraphicFramePr>
            <a:graphicFrameLocks noGrp="1"/>
          </p:cNvGraphicFramePr>
          <p:nvPr/>
        </p:nvGraphicFramePr>
        <p:xfrm>
          <a:off x="-107950" y="182563"/>
          <a:ext cx="9251950" cy="3970337"/>
        </p:xfrm>
        <a:graphic>
          <a:graphicData uri="http://schemas.openxmlformats.org/drawingml/2006/table">
            <a:tbl>
              <a:tblPr/>
              <a:tblGrid>
                <a:gridCol w="1871663"/>
                <a:gridCol w="1176337"/>
                <a:gridCol w="1171575"/>
                <a:gridCol w="1417638"/>
                <a:gridCol w="1131887"/>
                <a:gridCol w="1347788"/>
                <a:gridCol w="1135062"/>
              </a:tblGrid>
              <a:tr h="1345945"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 ПО § 10-16 / ЕЛ.ЕНЕРГИЯ, ВОДА, ГОР</a:t>
                      </a:r>
                      <a:r>
                        <a:rPr kumimoji="0" lang="bg-BG" alt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ИВА/</a:t>
                      </a:r>
                      <a:endParaRPr kumimoji="0" lang="en-US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9507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натурални показатели</a:t>
                      </a:r>
                      <a:endParaRPr kumimoji="0" lang="en-US" alt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ел.енергия</a:t>
                      </a:r>
                      <a:endParaRPr kumimoji="0" lang="en-US" alt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отопление-</a:t>
                      </a:r>
                      <a:endParaRPr kumimoji="0" lang="bg-BG" altLang="bg-B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kumimoji="0" lang="bg-BG" alt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</a:t>
                      </a:r>
                      <a:endParaRPr kumimoji="0" lang="en-US" alt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вода</a:t>
                      </a:r>
                      <a:endParaRPr kumimoji="0" lang="en-US" alt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822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</a:t>
                      </a:r>
                      <a:r>
                        <a:rPr kumimoji="0" lang="bg-BG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тво</a:t>
                      </a:r>
                      <a:endParaRPr kumimoji="0" lang="bg-BG" altLang="bg-BG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/квтч/</a:t>
                      </a:r>
                      <a:endParaRPr kumimoji="0" lang="en-US" alt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</a:t>
                      </a:r>
                      <a:endParaRPr kumimoji="0" lang="en-US" alt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</a:t>
                      </a:r>
                      <a:r>
                        <a:rPr kumimoji="0" lang="bg-BG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ство</a:t>
                      </a:r>
                      <a:endParaRPr kumimoji="0" lang="bg-BG" altLang="bg-BG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/м.хм³/</a:t>
                      </a:r>
                      <a:endParaRPr kumimoji="0" lang="en-US" altLang="bg-BG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</a:t>
                      </a:r>
                      <a:endParaRPr kumimoji="0" lang="en-US" alt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kumimoji="0" lang="bg-BG" altLang="bg-BG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/м³/</a:t>
                      </a:r>
                      <a:endParaRPr kumimoji="0" lang="en-US" alt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</a:t>
                      </a:r>
                      <a:endParaRPr kumimoji="0" lang="en-US" altLang="bg-BG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7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20526</a:t>
                      </a: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4168,41</a:t>
                      </a: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26.590</a:t>
                      </a: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17903,20</a:t>
                      </a: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670,32</a:t>
                      </a:r>
                    </a:p>
                  </a:txBody>
                  <a:tcPr marL="91439" marR="91439" marT="45703" marB="4570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14" name="Group 134"/>
          <p:cNvGraphicFramePr>
            <a:graphicFrameLocks noGrp="1"/>
          </p:cNvGraphicFramePr>
          <p:nvPr>
            <p:ph type="body" idx="4294967295"/>
          </p:nvPr>
        </p:nvGraphicFramePr>
        <p:xfrm>
          <a:off x="0" y="0"/>
          <a:ext cx="7092950" cy="7175500"/>
        </p:xfrm>
        <a:graphic>
          <a:graphicData uri="http://schemas.openxmlformats.org/drawingml/2006/table">
            <a:tbl>
              <a:tblPr/>
              <a:tblGrid>
                <a:gridCol w="541389"/>
                <a:gridCol w="4339047"/>
                <a:gridCol w="2212514"/>
              </a:tblGrid>
              <a:tr h="674627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   ПО   &amp;10-20   </a:t>
                      </a:r>
                      <a:endParaRPr kumimoji="0" lang="en-US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6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kumimoji="0" lang="en-US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en-US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Общо</a:t>
                      </a:r>
                      <a:endParaRPr kumimoji="0" lang="en-US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5143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Телефон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1166,42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806,40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20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Интернет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430,56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на инвентар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119,68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 </a:t>
                      </a:r>
                      <a:r>
                        <a:rPr kumimoji="0" lang="bg-BG" altLang="bg-BG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пощ</a:t>
                      </a: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Услуги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66,03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МЦ „Санита“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197,71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222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Сборни разходи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3004,40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20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на пожарогасител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281,20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РИОКОЗ – изследвания и заверки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51,00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Курсове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1510,00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20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БУЛСТАТ </a:t>
                      </a:r>
                      <a:r>
                        <a:rPr kumimoji="0" lang="bg-BG" altLang="bg-BG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удостов</a:t>
                      </a:r>
                      <a:r>
                        <a:rPr kumimoji="0" lang="bg-BG" alt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ел. подпис</a:t>
                      </a:r>
                      <a:endParaRPr kumimoji="0" lang="en-US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10,80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ВСИЧКО:</a:t>
                      </a:r>
                      <a:endParaRPr kumimoji="0" lang="en-US" alt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7644,20</a:t>
                      </a: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920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bg-BG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bg-BG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14" marB="4571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750" y="1916113"/>
            <a:ext cx="9072563" cy="3094037"/>
          </a:xfrm>
        </p:spPr>
        <p:txBody>
          <a:bodyPr/>
          <a:lstStyle/>
          <a:p>
            <a:pPr algn="ctr"/>
            <a:r>
              <a:rPr altLang="bg-BG" sz="4000" b="0" cap="none" smtClean="0">
                <a:solidFill>
                  <a:srgbClr val="262626"/>
                </a:solidFill>
                <a:latin typeface="Bookman Old Style" panose="02050604050505020204" pitchFamily="18" charset="0"/>
              </a:rPr>
              <a:t>      С пожелание за </a:t>
            </a:r>
            <a:br>
              <a:rPr altLang="bg-BG" sz="4000" b="0" cap="none" smtClean="0">
                <a:solidFill>
                  <a:srgbClr val="262626"/>
                </a:solidFill>
                <a:latin typeface="Bookman Old Style" panose="02050604050505020204" pitchFamily="18" charset="0"/>
              </a:rPr>
            </a:br>
            <a:r>
              <a:rPr altLang="bg-BG" sz="4000" b="0" cap="none" smtClean="0">
                <a:solidFill>
                  <a:srgbClr val="262626"/>
                </a:solidFill>
                <a:latin typeface="Bookman Old Style" panose="02050604050505020204" pitchFamily="18" charset="0"/>
              </a:rPr>
              <a:t>още по- хубав делегиран бюджет за 2018г.!</a:t>
            </a:r>
            <a:endParaRPr altLang="bg-BG" sz="2800" b="0" cap="none" smtClean="0">
              <a:latin typeface="Bookman Old Style" panose="02050604050505020204" pitchFamily="18" charset="0"/>
            </a:endParaRPr>
          </a:p>
        </p:txBody>
      </p:sp>
      <p:sp>
        <p:nvSpPr>
          <p:cNvPr id="21506" name="Text Placeholder 4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0" cy="37623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sz="2000" b="1" dirty="0" smtClean="0">
                <a:solidFill>
                  <a:schemeClr val="hlink"/>
                </a:solidFill>
                <a:latin typeface="Bookman Old Style" pitchFamily="18" charset="0"/>
                <a:cs typeface="Arial" charset="0"/>
              </a:rPr>
              <a:t>Д</a:t>
            </a:r>
            <a:r>
              <a:rPr lang="en-US" sz="2000" b="1" dirty="0" smtClean="0">
                <a:solidFill>
                  <a:schemeClr val="hlink"/>
                </a:solidFill>
                <a:latin typeface="Bookman Old Style" pitchFamily="18" charset="0"/>
                <a:cs typeface="Arial" charset="0"/>
              </a:rPr>
              <a:t>.</a:t>
            </a:r>
            <a:r>
              <a:rPr sz="2000" b="1" dirty="0" smtClean="0">
                <a:solidFill>
                  <a:schemeClr val="hlink"/>
                </a:solidFill>
                <a:latin typeface="Bookman Old Style" pitchFamily="18" charset="0"/>
                <a:cs typeface="Arial" charset="0"/>
              </a:rPr>
              <a:t> БОРИСОВА</a:t>
            </a:r>
            <a:endParaRPr lang="en-US" sz="2000" b="1" dirty="0" smtClean="0">
              <a:solidFill>
                <a:schemeClr val="hlink"/>
              </a:solidFill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50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9885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0"/>
            <a:ext cx="5624512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7669213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2852738"/>
            <a:ext cx="146050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839200" y="2492375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srgbClr val="F47F28"/>
              </a:solidFill>
            </a:endParaRPr>
          </a:p>
        </p:txBody>
      </p:sp>
      <p:grpSp>
        <p:nvGrpSpPr>
          <p:cNvPr id="33799" name="Group 19"/>
          <p:cNvGrpSpPr>
            <a:grpSpLocks/>
          </p:cNvGrpSpPr>
          <p:nvPr/>
        </p:nvGrpSpPr>
        <p:grpSpPr bwMode="auto">
          <a:xfrm>
            <a:off x="0" y="5089525"/>
            <a:ext cx="9144000" cy="1768475"/>
            <a:chOff x="0" y="5089818"/>
            <a:chExt cx="9144000" cy="1768182"/>
          </a:xfrm>
        </p:grpSpPr>
        <p:pic>
          <p:nvPicPr>
            <p:cNvPr id="33801" name="Picture 10"/>
            <p:cNvPicPr>
              <a:picLocks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4" y="5089818"/>
              <a:ext cx="9098280" cy="1737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0" y="5181878"/>
              <a:ext cx="46038" cy="16761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875" y="2251875"/>
              <a:ext cx="68251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7963" y="5158070"/>
              <a:ext cx="46037" cy="16777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/>
            </a:p>
          </p:txBody>
        </p:sp>
      </p:grp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735013" y="3854450"/>
            <a:ext cx="6650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b="1">
                <a:solidFill>
                  <a:schemeClr val="bg1"/>
                </a:solidFill>
                <a:latin typeface="Bookman Old Style" panose="02050604050505020204" pitchFamily="18" charset="0"/>
              </a:rPr>
              <a:t>БЛАГОДАРЯ ЗА ВНИМАНИЕТО!</a:t>
            </a:r>
          </a:p>
        </p:txBody>
      </p:sp>
    </p:spTree>
    <p:custDataLst>
      <p:tags r:id="rId1"/>
    </p:custData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altLang="bg-BG" sz="5000" smtClean="0">
                <a:solidFill>
                  <a:schemeClr val="hlink"/>
                </a:solidFill>
                <a:latin typeface="Comic Sans MS" panose="030F0702030302020204" pitchFamily="66" charset="0"/>
              </a:rPr>
              <a:t>ОБЩ БЮДЖЕТ 2017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68313" y="1989138"/>
            <a:ext cx="79200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  <a:latin typeface="Arial" panose="020B0604020202020204" pitchFamily="34" charset="0"/>
              </a:rPr>
              <a:t>По бюджет             432 350лв.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  <a:latin typeface="Arial" panose="020B0604020202020204" pitchFamily="34" charset="0"/>
              </a:rPr>
              <a:t>Изразходени          508 566лв. </a:t>
            </a:r>
            <a:endParaRPr lang="en-US" altLang="bg-BG" sz="40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  <a:latin typeface="Arial" panose="020B0604020202020204" pitchFamily="34" charset="0"/>
              </a:rPr>
              <a:t>Корекции                   75 315лв.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  <a:latin typeface="Arial" panose="020B0604020202020204" pitchFamily="34" charset="0"/>
              </a:rPr>
              <a:t> 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  <a:latin typeface="Arial" panose="020B0604020202020204" pitchFamily="34" charset="0"/>
              </a:rPr>
              <a:t>Остатък                   9 653 лв.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141663"/>
            <a:ext cx="8520113" cy="1447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5000" smtClean="0">
                <a:solidFill>
                  <a:schemeClr val="folHlink"/>
                </a:solidFill>
                <a:latin typeface="Comic Sans MS" pitchFamily="66" charset="0"/>
              </a:rPr>
              <a:t>СПРАВКА ЗА </a:t>
            </a:r>
            <a:r>
              <a:rPr sz="5000" smtClean="0">
                <a:latin typeface="Comic Sans MS" pitchFamily="66" charset="0"/>
              </a:rPr>
              <a:t>ИЗРАЗХОДЕНИТЕ СРЕДСТВА ПО ПАРАГРАФИ </a:t>
            </a:r>
            <a:r>
              <a:rPr sz="1800" smtClean="0"/>
              <a:t/>
            </a:r>
            <a:br>
              <a:rPr sz="1800" smtClean="0"/>
            </a:br>
            <a:endParaRPr sz="180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057400" y="685800"/>
            <a:ext cx="7086600" cy="3810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solidFill>
                  <a:prstClr val="white">
                    <a:lumMod val="65000"/>
                  </a:prstClr>
                </a:solidFill>
              </a:rPr>
              <a:t>Нови интересни преходи</a:t>
            </a:r>
          </a:p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150" y="4581525"/>
            <a:ext cx="5275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bg-BG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3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2444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258888" y="2205038"/>
            <a:ext cx="722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bg-BG" sz="2400">
              <a:solidFill>
                <a:srgbClr val="7F7F7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288" y="620713"/>
            <a:ext cx="8748712" cy="3249612"/>
          </a:xfrm>
        </p:spPr>
        <p:txBody>
          <a:bodyPr tIns="0" bIns="0" anchor="t"/>
          <a:lstStyle/>
          <a:p>
            <a:pPr algn="ctr"/>
            <a:r>
              <a:rPr altLang="bg-BG" sz="5000" smtClean="0">
                <a:solidFill>
                  <a:schemeClr val="hlink"/>
                </a:solidFill>
                <a:latin typeface="Comic Sans MS" panose="030F0702030302020204" pitchFamily="66" charset="0"/>
              </a:rPr>
              <a:t>ЗАПЛАТИ И ОСИГУРОВКИ НА ПЕРСОНАЛА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971550" y="2852738"/>
            <a:ext cx="741680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3600" b="1">
                <a:solidFill>
                  <a:schemeClr val="tx2"/>
                </a:solidFill>
                <a:latin typeface="Arial" panose="020B0604020202020204" pitchFamily="34" charset="0"/>
              </a:rPr>
              <a:t>По бюджет            338 795 лв.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3600" b="1">
                <a:solidFill>
                  <a:schemeClr val="tx2"/>
                </a:solidFill>
                <a:latin typeface="Arial" panose="020B0604020202020204" pitchFamily="34" charset="0"/>
              </a:rPr>
              <a:t>Изразходени         403 553 лв.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36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altLang="bg-BG" sz="5600" smtClean="0">
                <a:solidFill>
                  <a:schemeClr val="hlink"/>
                </a:solidFill>
                <a:latin typeface="Comic Sans MS" panose="030F0702030302020204" pitchFamily="66" charset="0"/>
              </a:rPr>
              <a:t>ИЗДРЪЖКА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altLang="bg-BG" sz="4000" b="1" smtClean="0">
                <a:solidFill>
                  <a:schemeClr val="tx2"/>
                </a:solidFill>
              </a:rPr>
              <a:t>По бюджет                   </a:t>
            </a:r>
            <a:r>
              <a:rPr altLang="bg-BG" sz="4000" b="1" smtClean="0">
                <a:solidFill>
                  <a:schemeClr val="tx2"/>
                </a:solidFill>
                <a:cs typeface="Arial" panose="020B0604020202020204" pitchFamily="34" charset="0"/>
              </a:rPr>
              <a:t>90 333</a:t>
            </a:r>
            <a:r>
              <a:rPr altLang="bg-BG" sz="4000" smtClean="0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altLang="bg-BG" sz="4000" b="1" smtClean="0">
                <a:solidFill>
                  <a:schemeClr val="tx2"/>
                </a:solidFill>
                <a:cs typeface="Arial" panose="020B0604020202020204" pitchFamily="34" charset="0"/>
              </a:rPr>
              <a:t>.</a:t>
            </a:r>
            <a:r>
              <a:rPr lang="en-US" altLang="bg-BG" sz="4000" b="1" smtClean="0">
                <a:solidFill>
                  <a:schemeClr val="tx2"/>
                </a:solidFill>
                <a:cs typeface="Arial" panose="020B0604020202020204" pitchFamily="34" charset="0"/>
              </a:rPr>
              <a:t>	</a:t>
            </a:r>
            <a:endParaRPr altLang="bg-BG" sz="4000" b="1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altLang="bg-BG" sz="4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Изразходени         </a:t>
            </a:r>
            <a:r>
              <a:rPr lang="en-US" altLang="bg-BG" sz="4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altLang="bg-BG" sz="4000" b="1" smtClean="0">
                <a:solidFill>
                  <a:schemeClr val="tx2"/>
                </a:solidFill>
                <a:cs typeface="Arial" panose="020B0604020202020204" pitchFamily="34" charset="0"/>
              </a:rPr>
              <a:t>94 625</a:t>
            </a:r>
            <a:r>
              <a:rPr altLang="bg-BG" sz="2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лв.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altLang="bg-BG" sz="4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</a:t>
            </a:r>
          </a:p>
          <a:p>
            <a:pPr eaLnBrk="1" hangingPunct="1"/>
            <a:r>
              <a:rPr altLang="bg-BG" sz="4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Остатък                  </a:t>
            </a:r>
            <a:r>
              <a:rPr altLang="bg-BG" sz="4000" b="1" smtClean="0">
                <a:solidFill>
                  <a:schemeClr val="tx2"/>
                </a:solidFill>
                <a:cs typeface="Arial" panose="020B0604020202020204" pitchFamily="34" charset="0"/>
              </a:rPr>
              <a:t>  9 653</a:t>
            </a:r>
            <a:r>
              <a:rPr altLang="bg-BG" sz="4000" smtClean="0">
                <a:solidFill>
                  <a:schemeClr val="tx2"/>
                </a:solidFill>
                <a:cs typeface="Arial" panose="020B0604020202020204" pitchFamily="34" charset="0"/>
              </a:rPr>
              <a:t>лв</a:t>
            </a:r>
            <a:r>
              <a:rPr altLang="bg-BG" sz="4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altLang="bg-BG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03250" y="1557338"/>
            <a:ext cx="7488238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>
                <a:solidFill>
                  <a:srgbClr val="0099CC"/>
                </a:solidFill>
                <a:latin typeface="Arial" panose="020B0604020202020204" pitchFamily="34" charset="0"/>
              </a:rPr>
              <a:t> </a:t>
            </a:r>
            <a:r>
              <a:rPr lang="bg-BG" altLang="bg-BG" sz="4000" b="1">
                <a:solidFill>
                  <a:schemeClr val="tx2"/>
                </a:solidFill>
              </a:rPr>
              <a:t>По бюджет              638,00 лв.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</a:rPr>
              <a:t>Изразходени             346,00 лв. </a:t>
            </a:r>
            <a:endParaRPr lang="en-US" altLang="bg-BG" sz="40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</a:rPr>
              <a:t> корекции на ДБ       609,00лв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bg-BG" sz="4000" b="1">
                <a:solidFill>
                  <a:schemeClr val="tx2"/>
                </a:solidFill>
              </a:rPr>
              <a:t>Преходен остатък    901,00 лв.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bg-BG" altLang="bg-BG" sz="4000">
              <a:solidFill>
                <a:schemeClr val="hlink"/>
              </a:solidFill>
            </a:endParaRPr>
          </a:p>
        </p:txBody>
      </p:sp>
      <p:sp>
        <p:nvSpPr>
          <p:cNvPr id="204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bg-BG" sz="1800">
              <a:latin typeface="Arial" panose="020B0604020202020204" pitchFamily="34" charset="0"/>
            </a:endParaRP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546100"/>
            <a:ext cx="8964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79725" algn="ctr"/>
                <a:tab pos="5761038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79725" algn="ctr"/>
                <a:tab pos="5761038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79725" algn="ctr"/>
                <a:tab pos="5761038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79725" algn="ctr"/>
                <a:tab pos="5761038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879725" algn="ctr"/>
                <a:tab pos="5761038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79725" algn="ctr"/>
                <a:tab pos="5761038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79725" algn="ctr"/>
                <a:tab pos="5761038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79725" algn="ctr"/>
                <a:tab pos="5761038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79725" algn="ctr"/>
                <a:tab pos="5761038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bg-BG" sz="4000"/>
              <a:t>ДЕЙНОСТ 713- СПОРТ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лавие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69325" cy="4608512"/>
          </a:xfrm>
        </p:spPr>
        <p:txBody>
          <a:bodyPr/>
          <a:lstStyle/>
          <a:p>
            <a:r>
              <a:rPr altLang="bg-BG" b="1" smtClean="0"/>
              <a:t>Дейност 389- </a:t>
            </a:r>
            <a:r>
              <a:rPr altLang="bg-BG" smtClean="0"/>
              <a:t>пътни разходи за ученици</a:t>
            </a:r>
            <a:br>
              <a:rPr altLang="bg-BG" smtClean="0"/>
            </a:br>
            <a:r>
              <a:rPr altLang="bg-BG" smtClean="0"/>
              <a:t>по план                            0 лв.</a:t>
            </a:r>
            <a:br>
              <a:rPr altLang="bg-BG" smtClean="0"/>
            </a:br>
            <a:r>
              <a:rPr altLang="bg-BG" smtClean="0"/>
              <a:t>отчет                               42,00 лв.</a:t>
            </a:r>
            <a:br>
              <a:rPr altLang="bg-BG" smtClean="0"/>
            </a:br>
            <a:r>
              <a:rPr altLang="bg-BG" smtClean="0"/>
              <a:t>коригиран бюджет –  42,00 лв.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лавие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642350" cy="4319588"/>
          </a:xfrm>
        </p:spPr>
        <p:txBody>
          <a:bodyPr/>
          <a:lstStyle/>
          <a:p>
            <a:r>
              <a:rPr altLang="bg-BG" smtClean="0"/>
              <a:t>Дейност </a:t>
            </a:r>
            <a:r>
              <a:rPr altLang="bg-BG" b="1" smtClean="0"/>
              <a:t>РЕСУРСНО ПОДПОМАГАНЕ</a:t>
            </a:r>
            <a:r>
              <a:rPr altLang="bg-BG" smtClean="0"/>
              <a:t/>
            </a:r>
            <a:br>
              <a:rPr altLang="bg-BG" smtClean="0"/>
            </a:br>
            <a:r>
              <a:rPr altLang="bg-BG" smtClean="0"/>
              <a:t> делегиран бюджет -3260,00лв</a:t>
            </a:r>
            <a:br>
              <a:rPr altLang="bg-BG" smtClean="0"/>
            </a:br>
            <a:r>
              <a:rPr altLang="bg-BG" smtClean="0"/>
              <a:t>изразходени средства – 3131,00 лв.</a:t>
            </a:r>
            <a:br>
              <a:rPr altLang="bg-BG" smtClean="0"/>
            </a:br>
            <a:r>
              <a:rPr altLang="bg-BG" smtClean="0"/>
              <a:t>преходен остатък-      239,00 лв.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лавие 1"/>
          <p:cNvSpPr>
            <a:spLocks noGrp="1"/>
          </p:cNvSpPr>
          <p:nvPr>
            <p:ph type="title"/>
          </p:nvPr>
        </p:nvSpPr>
        <p:spPr>
          <a:xfrm>
            <a:off x="1116013" y="692150"/>
            <a:ext cx="7191375" cy="4176713"/>
          </a:xfrm>
        </p:spPr>
        <p:txBody>
          <a:bodyPr/>
          <a:lstStyle/>
          <a:p>
            <a:r>
              <a:rPr altLang="bg-BG" b="1" smtClean="0"/>
              <a:t>Дофинансирана дейност</a:t>
            </a:r>
            <a:br>
              <a:rPr altLang="bg-BG" b="1" smtClean="0"/>
            </a:br>
            <a:r>
              <a:rPr altLang="bg-BG" smtClean="0"/>
              <a:t>ваучер на стойност 200 лв. подарък от кмета та Община В.Търново за празника на училището.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Ppt000000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262626"/>
    </a:dk1>
    <a:lt1>
      <a:srgbClr val="FFFFFF"/>
    </a:lt1>
    <a:dk2>
      <a:srgbClr val="595959"/>
    </a:dk2>
    <a:lt2>
      <a:srgbClr val="EEECE1"/>
    </a:lt2>
    <a:accent1>
      <a:srgbClr val="F4891E"/>
    </a:accent1>
    <a:accent2>
      <a:srgbClr val="7BCF27"/>
    </a:accent2>
    <a:accent3>
      <a:srgbClr val="FFFFFF"/>
    </a:accent3>
    <a:accent4>
      <a:srgbClr val="1F1F1F"/>
    </a:accent4>
    <a:accent5>
      <a:srgbClr val="F8C4AB"/>
    </a:accent5>
    <a:accent6>
      <a:srgbClr val="6FBB22"/>
    </a:accent6>
    <a:hlink>
      <a:srgbClr val="00B0F0"/>
    </a:hlink>
    <a:folHlink>
      <a:srgbClr val="F4891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Ppt0000000</Template>
  <TotalTime>0</TotalTime>
  <Words>528</Words>
  <Application>Microsoft Office PowerPoint</Application>
  <PresentationFormat>On-screen Show (4:3)</PresentationFormat>
  <Paragraphs>300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Comic Sans MS</vt:lpstr>
      <vt:lpstr>Bookman Old Style</vt:lpstr>
      <vt:lpstr>Ppt0000000</vt:lpstr>
      <vt:lpstr> отчет на БЮДЖЕТ 2017  </vt:lpstr>
      <vt:lpstr>ОБЩ БЮДЖЕТ 2017</vt:lpstr>
      <vt:lpstr>СПРАВКА ЗА ИЗРАЗХОДЕНИТЕ СРЕДСТВА ПО ПАРАГРАФИ  </vt:lpstr>
      <vt:lpstr>ЗАПЛАТИ И ОСИГУРОВКИ НА ПЕРСОНАЛА</vt:lpstr>
      <vt:lpstr>ИЗДРЪЖКА</vt:lpstr>
      <vt:lpstr>PowerPoint Presentation</vt:lpstr>
      <vt:lpstr>Дейност 389- пътни разходи за ученици по план                            0 лв. отчет                               42,00 лв. коригиран бюджет –  42,00 лв.</vt:lpstr>
      <vt:lpstr>Дейност РЕСУРСНО ПОДПОМАГАНЕ  делегиран бюджет -3260,00лв изразходени средства – 3131,00 лв. преходен остатък-      239,00 лв.</vt:lpstr>
      <vt:lpstr>Дофинансирана дейност ваучер на стойност 200 лв. подарък от кмета та Община В.Търново за празника на училището.</vt:lpstr>
      <vt:lpstr>PowerPoint Presentation</vt:lpstr>
      <vt:lpstr>PowerPoint Presentation</vt:lpstr>
      <vt:lpstr> </vt:lpstr>
      <vt:lpstr>PowerPoint Presentation</vt:lpstr>
      <vt:lpstr>      С пожелание за  още по- хубав делегиран бюджет за 2018г.!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2013 годишен отчет</dc:title>
  <dc:creator/>
  <cp:lastModifiedBy/>
  <cp:revision>9</cp:revision>
  <dcterms:created xsi:type="dcterms:W3CDTF">2014-01-07T20:18:30Z</dcterms:created>
  <dcterms:modified xsi:type="dcterms:W3CDTF">2018-04-16T02:50:31Z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