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72" r:id="rId6"/>
    <p:sldId id="260" r:id="rId7"/>
    <p:sldId id="261" r:id="rId8"/>
    <p:sldId id="262" r:id="rId9"/>
    <p:sldId id="263" r:id="rId10"/>
    <p:sldId id="264" r:id="rId11"/>
    <p:sldId id="270" r:id="rId12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2" autoAdjust="0"/>
    <p:restoredTop sz="9466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0B35E0D-5454-40D3-AA15-238F555EB03D}" type="datetimeFigureOut">
              <a:rPr lang="bg-BG" smtClean="0"/>
              <a:pPr/>
              <a:t>15.7.2018 г.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4F2D6DD-0A10-45F8-8B91-30E7915A9EA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35E0D-5454-40D3-AA15-238F555EB03D}" type="datetimeFigureOut">
              <a:rPr lang="bg-BG" smtClean="0"/>
              <a:pPr/>
              <a:t>15.7.2018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F2D6DD-0A10-45F8-8B91-30E7915A9EA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35E0D-5454-40D3-AA15-238F555EB03D}" type="datetimeFigureOut">
              <a:rPr lang="bg-BG" smtClean="0"/>
              <a:pPr/>
              <a:t>15.7.2018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F2D6DD-0A10-45F8-8B91-30E7915A9EA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5E0D-5454-40D3-AA15-238F555EB03D}" type="datetimeFigureOut">
              <a:rPr lang="bg-BG" smtClean="0"/>
              <a:pPr/>
              <a:t>15.7.2018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D6DD-0A10-45F8-8B91-30E7915A9EA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5E0D-5454-40D3-AA15-238F555EB03D}" type="datetimeFigureOut">
              <a:rPr lang="bg-BG" smtClean="0"/>
              <a:pPr/>
              <a:t>15.7.2018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D6DD-0A10-45F8-8B91-30E7915A9EA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5E0D-5454-40D3-AA15-238F555EB03D}" type="datetimeFigureOut">
              <a:rPr lang="bg-BG" smtClean="0"/>
              <a:pPr/>
              <a:t>15.7.2018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D6DD-0A10-45F8-8B91-30E7915A9EA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5E0D-5454-40D3-AA15-238F555EB03D}" type="datetimeFigureOut">
              <a:rPr lang="bg-BG" smtClean="0"/>
              <a:pPr/>
              <a:t>15.7.2018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D6DD-0A10-45F8-8B91-30E7915A9EA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5E0D-5454-40D3-AA15-238F555EB03D}" type="datetimeFigureOut">
              <a:rPr lang="bg-BG" smtClean="0"/>
              <a:pPr/>
              <a:t>15.7.2018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D6DD-0A10-45F8-8B91-30E7915A9EA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5E0D-5454-40D3-AA15-238F555EB03D}" type="datetimeFigureOut">
              <a:rPr lang="bg-BG" smtClean="0"/>
              <a:pPr/>
              <a:t>15.7.2018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D6DD-0A10-45F8-8B91-30E7915A9EA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5E0D-5454-40D3-AA15-238F555EB03D}" type="datetimeFigureOut">
              <a:rPr lang="bg-BG" smtClean="0"/>
              <a:pPr/>
              <a:t>15.7.2018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D6DD-0A10-45F8-8B91-30E7915A9EA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5E0D-5454-40D3-AA15-238F555EB03D}" type="datetimeFigureOut">
              <a:rPr lang="bg-BG" smtClean="0"/>
              <a:pPr/>
              <a:t>15.7.2018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D6DD-0A10-45F8-8B91-30E7915A9EA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35E0D-5454-40D3-AA15-238F555EB03D}" type="datetimeFigureOut">
              <a:rPr lang="bg-BG" smtClean="0"/>
              <a:pPr/>
              <a:t>15.7.2018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F2D6DD-0A10-45F8-8B91-30E7915A9EA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5E0D-5454-40D3-AA15-238F555EB03D}" type="datetimeFigureOut">
              <a:rPr lang="bg-BG" smtClean="0"/>
              <a:pPr/>
              <a:t>15.7.2018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D6DD-0A10-45F8-8B91-30E7915A9EA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5E0D-5454-40D3-AA15-238F555EB03D}" type="datetimeFigureOut">
              <a:rPr lang="bg-BG" smtClean="0"/>
              <a:pPr/>
              <a:t>15.7.2018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D6DD-0A10-45F8-8B91-30E7915A9EA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5E0D-5454-40D3-AA15-238F555EB03D}" type="datetimeFigureOut">
              <a:rPr lang="bg-BG" smtClean="0"/>
              <a:pPr/>
              <a:t>15.7.2018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D6DD-0A10-45F8-8B91-30E7915A9EA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35E0D-5454-40D3-AA15-238F555EB03D}" type="datetimeFigureOut">
              <a:rPr lang="bg-BG" smtClean="0"/>
              <a:pPr/>
              <a:t>15.7.2018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F2D6DD-0A10-45F8-8B91-30E7915A9EA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35E0D-5454-40D3-AA15-238F555EB03D}" type="datetimeFigureOut">
              <a:rPr lang="bg-BG" smtClean="0"/>
              <a:pPr/>
              <a:t>15.7.2018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F2D6DD-0A10-45F8-8B91-30E7915A9EA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35E0D-5454-40D3-AA15-238F555EB03D}" type="datetimeFigureOut">
              <a:rPr lang="bg-BG" smtClean="0"/>
              <a:pPr/>
              <a:t>15.7.2018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F2D6DD-0A10-45F8-8B91-30E7915A9EA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35E0D-5454-40D3-AA15-238F555EB03D}" type="datetimeFigureOut">
              <a:rPr lang="bg-BG" smtClean="0"/>
              <a:pPr/>
              <a:t>15.7.2018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F2D6DD-0A10-45F8-8B91-30E7915A9EA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35E0D-5454-40D3-AA15-238F555EB03D}" type="datetimeFigureOut">
              <a:rPr lang="bg-BG" smtClean="0"/>
              <a:pPr/>
              <a:t>15.7.2018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F2D6DD-0A10-45F8-8B91-30E7915A9EA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0B35E0D-5454-40D3-AA15-238F555EB03D}" type="datetimeFigureOut">
              <a:rPr lang="bg-BG" smtClean="0"/>
              <a:pPr/>
              <a:t>15.7.2018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F2D6DD-0A10-45F8-8B91-30E7915A9EA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0B35E0D-5454-40D3-AA15-238F555EB03D}" type="datetimeFigureOut">
              <a:rPr lang="bg-BG" smtClean="0"/>
              <a:pPr/>
              <a:t>15.7.2018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4F2D6DD-0A10-45F8-8B91-30E7915A9EA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0B35E0D-5454-40D3-AA15-238F555EB03D}" type="datetimeFigureOut">
              <a:rPr lang="bg-BG" smtClean="0"/>
              <a:pPr/>
              <a:t>15.7.2018 г.</a:t>
            </a:fld>
            <a:endParaRPr lang="bg-B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4F2D6DD-0A10-45F8-8B91-30E7915A9EA9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35E0D-5454-40D3-AA15-238F555EB03D}" type="datetimeFigureOut">
              <a:rPr lang="bg-BG" smtClean="0"/>
              <a:pPr/>
              <a:t>15.7.2018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2D6DD-0A10-45F8-8B91-30E7915A9EA9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uchiteli.bg/news/test-dobyr-uchitel-li-sym/60" TargetMode="External"/><Relationship Id="rId3" Type="http://schemas.openxmlformats.org/officeDocument/2006/relationships/hyperlink" Target="https://www.slideshare.net/meri1966/1-23709118" TargetMode="External"/><Relationship Id="rId7" Type="http://schemas.openxmlformats.org/officeDocument/2006/relationships/hyperlink" Target="https://mx.depositphotos.com/99997948/stock-photo-cartoon-teacher-standing-and-smiling.html" TargetMode="External"/><Relationship Id="rId2" Type="http://schemas.openxmlformats.org/officeDocument/2006/relationships/hyperlink" Target="https://www.zapiski.info/231/%D0%93%D0%BB%D0%B0%D0%B2%D0%BD%D0%B0-%D0%B8-%D0%BC%D0%B0%D0%BB%D0%BA%D0%B0-%D0%B1%D1%83%D0%BA%D0%B2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ultiurok.ru/files/mietodichieskiie-riekomiendatsii-obuchaiushchims-2.html" TargetMode="External"/><Relationship Id="rId5" Type="http://schemas.openxmlformats.org/officeDocument/2006/relationships/hyperlink" Target="https://ucha.se/watch/2864/Zvukove-i-bukvi-Glasni-zvukove" TargetMode="External"/><Relationship Id="rId10" Type="http://schemas.openxmlformats.org/officeDocument/2006/relationships/hyperlink" Target="https://www.mon.bg/bg/1689" TargetMode="External"/><Relationship Id="rId4" Type="http://schemas.openxmlformats.org/officeDocument/2006/relationships/hyperlink" Target="http://www.referati.org/zvukove-i-bukvi-v-bylgarskiq-ezik/79687/ref" TargetMode="External"/><Relationship Id="rId9" Type="http://schemas.openxmlformats.org/officeDocument/2006/relationships/hyperlink" Target="http://eloficiodemaestro.blogspot.com/2013/04/alieneacion-y-cambio-de-la-practica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500042"/>
            <a:ext cx="7772400" cy="1470025"/>
          </a:xfrm>
        </p:spPr>
        <p:txBody>
          <a:bodyPr>
            <a:noAutofit/>
          </a:bodyPr>
          <a:lstStyle/>
          <a:p>
            <a:r>
              <a:rPr lang="bg-BG" sz="4800" dirty="0" smtClean="0">
                <a:latin typeface="Times New Roman" pitchFamily="18" charset="0"/>
                <a:cs typeface="Times New Roman" pitchFamily="18" charset="0"/>
              </a:rPr>
              <a:t>Звуковете и буквите в българския език</a:t>
            </a:r>
            <a:endParaRPr lang="bg-BG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g-BG" dirty="0" smtClean="0"/>
              <a:t>Изготвил: Миглена Иванова</a:t>
            </a:r>
            <a:r>
              <a:rPr lang="bg-BG" dirty="0"/>
              <a:t>,</a:t>
            </a:r>
            <a:r>
              <a:rPr lang="bg-BG" dirty="0" smtClean="0"/>
              <a:t> студент</a:t>
            </a:r>
            <a:r>
              <a:rPr lang="bg-BG" dirty="0"/>
              <a:t>-</a:t>
            </a:r>
            <a:r>
              <a:rPr lang="bg-BG" dirty="0" smtClean="0"/>
              <a:t>практикант по проект „Студентски практики“</a:t>
            </a:r>
          </a:p>
          <a:p>
            <a:r>
              <a:rPr lang="ru-RU" dirty="0" smtClean="0"/>
              <a:t>Проверил: Диляна Гаджева, ментор по проекта</a:t>
            </a:r>
          </a:p>
          <a:p>
            <a:endParaRPr lang="bg-B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3391" y="2240379"/>
            <a:ext cx="3567340" cy="790836"/>
          </a:xfrm>
        </p:spPr>
        <p:txBody>
          <a:bodyPr>
            <a:normAutofit/>
          </a:bodyPr>
          <a:lstStyle/>
          <a:p>
            <a:r>
              <a:rPr lang="en-US" sz="2400" b="0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https://www.zapiski.info</a:t>
            </a:r>
            <a:endParaRPr lang="bg-BG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3391" y="3273951"/>
            <a:ext cx="39993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https://www.slideshare.net</a:t>
            </a:r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419872" y="-80392"/>
            <a:ext cx="2178994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Източници:</a:t>
            </a:r>
            <a:endParaRPr kumimoji="0" lang="bg-BG" sz="32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3391" y="4221088"/>
            <a:ext cx="32793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http://www.referati.org</a:t>
            </a:r>
            <a:endParaRPr lang="bg-BG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bg-BG" dirty="0"/>
          </a:p>
        </p:txBody>
      </p:sp>
      <p:sp>
        <p:nvSpPr>
          <p:cNvPr id="8" name="Rectangle 7"/>
          <p:cNvSpPr/>
          <p:nvPr/>
        </p:nvSpPr>
        <p:spPr>
          <a:xfrm>
            <a:off x="409625" y="5085184"/>
            <a:ext cx="255051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https://ucha.se</a:t>
            </a:r>
            <a:endParaRPr lang="bg-BG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bg-BG" dirty="0"/>
          </a:p>
        </p:txBody>
      </p:sp>
      <p:sp>
        <p:nvSpPr>
          <p:cNvPr id="9" name="TextBox 8"/>
          <p:cNvSpPr txBox="1"/>
          <p:nvPr/>
        </p:nvSpPr>
        <p:spPr>
          <a:xfrm>
            <a:off x="4509369" y="3395514"/>
            <a:ext cx="4598947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bg-BG" sz="2400" dirty="0" smtClean="0"/>
              <a:t>Изображения:</a:t>
            </a:r>
            <a:endParaRPr lang="bg-BG" sz="2400" dirty="0" smtClean="0">
              <a:hlinkClick r:id="rId6"/>
            </a:endParaRPr>
          </a:p>
          <a:p>
            <a:pPr>
              <a:lnSpc>
                <a:spcPct val="200000"/>
              </a:lnSpc>
            </a:pPr>
            <a:r>
              <a:rPr lang="en-US" dirty="0" smtClean="0">
                <a:hlinkClick r:id="rId6"/>
              </a:rPr>
              <a:t>https://multiurok.ru</a:t>
            </a:r>
            <a:endParaRPr lang="bg-BG" dirty="0" smtClean="0"/>
          </a:p>
          <a:p>
            <a:pPr>
              <a:lnSpc>
                <a:spcPct val="200000"/>
              </a:lnSpc>
            </a:pPr>
            <a:r>
              <a:rPr lang="en-US" dirty="0" smtClean="0">
                <a:hlinkClick r:id="rId7"/>
              </a:rPr>
              <a:t>https://mx.depositphotos.com</a:t>
            </a:r>
            <a:endParaRPr lang="bg-BG" dirty="0" smtClean="0"/>
          </a:p>
          <a:p>
            <a:pPr>
              <a:lnSpc>
                <a:spcPct val="200000"/>
              </a:lnSpc>
            </a:pPr>
            <a:r>
              <a:rPr lang="en-US" dirty="0" smtClean="0">
                <a:hlinkClick r:id="rId8"/>
              </a:rPr>
              <a:t>https://uchiteli.bg</a:t>
            </a:r>
            <a:endParaRPr lang="bg-BG" dirty="0" smtClean="0"/>
          </a:p>
          <a:p>
            <a:pPr>
              <a:lnSpc>
                <a:spcPct val="200000"/>
              </a:lnSpc>
            </a:pPr>
            <a:r>
              <a:rPr lang="en-US" dirty="0" smtClean="0">
                <a:hlinkClick r:id="rId9"/>
              </a:rPr>
              <a:t>http://eloficiodemaestro.blogspot.com</a:t>
            </a:r>
            <a:endParaRPr lang="bg-BG" dirty="0" smtClean="0"/>
          </a:p>
          <a:p>
            <a:pPr>
              <a:lnSpc>
                <a:spcPct val="150000"/>
              </a:lnSpc>
            </a:pPr>
            <a:endParaRPr lang="bg-BG" dirty="0"/>
          </a:p>
        </p:txBody>
      </p:sp>
      <p:sp>
        <p:nvSpPr>
          <p:cNvPr id="2" name="TextBox 1"/>
          <p:cNvSpPr txBox="1"/>
          <p:nvPr/>
        </p:nvSpPr>
        <p:spPr>
          <a:xfrm>
            <a:off x="403391" y="977334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  <a:hlinkClick r:id="rId10"/>
              </a:rPr>
              <a:t>Учебна програма по български език и литература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  <a:hlinkClick r:id="rId10"/>
              </a:rPr>
              <a:t>за IІI клас в сила от учебната 2018/2019 година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утвърдена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със Заповед № РД09-1093/25.01.2017 г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н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а МОН</a:t>
            </a:r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29256" y="274638"/>
            <a:ext cx="3257544" cy="3511552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>Нашата азбука се състои от 30 букви, но колко звука записваме с тях?</a:t>
            </a:r>
            <a:endParaRPr lang="bg-BG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Ð¡Ð²ÑÑÐ·Ð°Ð½Ð¾ Ð¸Ð·Ð¾Ð±ÑÐ°Ð¶ÐµÐ½Ð¸Ð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52"/>
            <a:ext cx="5357786" cy="671514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 smtClean="0"/>
              <a:t>Как можем да различим звук от буква?</a:t>
            </a:r>
            <a:endParaRPr lang="bg-BG" dirty="0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642910" y="3246563"/>
            <a:ext cx="785818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Звуковете се изговарят и чуват.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g-BG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Буквите се четат и пишат.</a:t>
            </a:r>
            <a:endParaRPr kumimoji="0" lang="bg-BG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dirty="0" smtClean="0"/>
              <a:t>Има два основни вида звукове:</a:t>
            </a:r>
            <a:br>
              <a:rPr lang="bg-BG" dirty="0" smtClean="0"/>
            </a:br>
            <a:r>
              <a:rPr lang="bg-BG" dirty="0" smtClean="0"/>
              <a:t>гласни и съгласни.</a:t>
            </a:r>
            <a:endParaRPr lang="bg-BG" dirty="0"/>
          </a:p>
        </p:txBody>
      </p:sp>
      <p:pic>
        <p:nvPicPr>
          <p:cNvPr id="13313" name="Picture 1" descr="C:\Users\Galya\Desktop\depositphotos_99997948-stock-photo-cartoon-teacher-standing-and-smil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500174"/>
            <a:ext cx="2295525" cy="4286250"/>
          </a:xfrm>
          <a:prstGeom prst="rect">
            <a:avLst/>
          </a:prstGeom>
          <a:noFill/>
        </p:spPr>
      </p:pic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357422" y="1680334"/>
            <a:ext cx="607223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Гласните звукове са А, Ъ, О, У, Е, И. Образуват сами срички.</a:t>
            </a:r>
            <a:endParaRPr kumimoji="0" lang="bg-BG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000364" y="3218074"/>
            <a:ext cx="557213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Съгласните звукове са: Б, В, Г, Д, Ж, З, Й, К, Л, М, Н, П, Р, С, Т, Ф, Х, Ц, Ч, Ш, ДЖ,</a:t>
            </a:r>
            <a:r>
              <a:rPr kumimoji="0" lang="bg-BG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ДЗ</a:t>
            </a:r>
            <a:r>
              <a:rPr kumimoji="0" lang="bg-BG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Те не образуват сами срички, а с помощта на гласните.</a:t>
            </a:r>
          </a:p>
        </p:txBody>
      </p:sp>
    </p:spTree>
    <p:extLst>
      <p:ext uri="{BB962C8B-B14F-4D97-AF65-F5344CB8AC3E}">
        <p14:creationId xmlns:p14="http://schemas.microsoft.com/office/powerpoint/2010/main" val="138450707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Ð ÐµÐ·ÑÐ»ÑÐ°Ñ Ñ Ð¸Ð·Ð¾Ð±ÑÐ°Ð¶ÐµÐ½Ð¸Ðµ Ð·Ð° ÑÑÐ¸ÑÐµÐ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857496"/>
            <a:ext cx="4595798" cy="3143248"/>
          </a:xfrm>
          <a:prstGeom prst="rect">
            <a:avLst/>
          </a:prstGeom>
          <a:noFill/>
        </p:spPr>
      </p:pic>
      <p:sp>
        <p:nvSpPr>
          <p:cNvPr id="5" name="Cloud Callout 4"/>
          <p:cNvSpPr/>
          <p:nvPr/>
        </p:nvSpPr>
        <p:spPr>
          <a:xfrm>
            <a:off x="2428860" y="214290"/>
            <a:ext cx="5572164" cy="2928958"/>
          </a:xfrm>
          <a:prstGeom prst="cloudCallout">
            <a:avLst>
              <a:gd name="adj1" fmla="val -29165"/>
              <a:gd name="adj2" fmla="val 557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Сега да изиграем една игра, за да разберем запомнихте ли  кой звук е  гласен и кой  – съгласен!</a:t>
            </a:r>
            <a:endParaRPr lang="bg-BG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Autofit/>
          </a:bodyPr>
          <a:lstStyle/>
          <a:p>
            <a:r>
              <a:rPr lang="bg-BG" sz="3600" dirty="0" smtClean="0"/>
              <a:t>Момиченцата ще вземат  слънца с  букви на гласни звукове, а момченцата – с букви на съгласни!</a:t>
            </a:r>
            <a:endParaRPr lang="bg-BG" sz="3600" dirty="0"/>
          </a:p>
        </p:txBody>
      </p:sp>
      <p:sp>
        <p:nvSpPr>
          <p:cNvPr id="4" name="Sun 3"/>
          <p:cNvSpPr/>
          <p:nvPr/>
        </p:nvSpPr>
        <p:spPr>
          <a:xfrm>
            <a:off x="5786446" y="2857496"/>
            <a:ext cx="1285884" cy="64294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К</a:t>
            </a: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n 4"/>
          <p:cNvSpPr/>
          <p:nvPr/>
        </p:nvSpPr>
        <p:spPr>
          <a:xfrm>
            <a:off x="285720" y="1785926"/>
            <a:ext cx="1285884" cy="64294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Б</a:t>
            </a: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un 5"/>
          <p:cNvSpPr/>
          <p:nvPr/>
        </p:nvSpPr>
        <p:spPr>
          <a:xfrm>
            <a:off x="214282" y="2643182"/>
            <a:ext cx="1285884" cy="64294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Г</a:t>
            </a: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un 6"/>
          <p:cNvSpPr/>
          <p:nvPr/>
        </p:nvSpPr>
        <p:spPr>
          <a:xfrm>
            <a:off x="7358082" y="2714620"/>
            <a:ext cx="1285884" cy="64294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un 7"/>
          <p:cNvSpPr/>
          <p:nvPr/>
        </p:nvSpPr>
        <p:spPr>
          <a:xfrm>
            <a:off x="2428860" y="2000240"/>
            <a:ext cx="1285884" cy="64294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З</a:t>
            </a: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un 8"/>
          <p:cNvSpPr/>
          <p:nvPr/>
        </p:nvSpPr>
        <p:spPr>
          <a:xfrm>
            <a:off x="6215074" y="1857364"/>
            <a:ext cx="1285884" cy="642942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Ъ</a:t>
            </a:r>
            <a:endParaRPr lang="bg-BG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un 9"/>
          <p:cNvSpPr/>
          <p:nvPr/>
        </p:nvSpPr>
        <p:spPr>
          <a:xfrm>
            <a:off x="3357554" y="2643182"/>
            <a:ext cx="1285884" cy="642942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У</a:t>
            </a:r>
            <a:endParaRPr lang="bg-BG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un 10"/>
          <p:cNvSpPr/>
          <p:nvPr/>
        </p:nvSpPr>
        <p:spPr>
          <a:xfrm>
            <a:off x="1214414" y="2285992"/>
            <a:ext cx="1285884" cy="642942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bg-BG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un 11"/>
          <p:cNvSpPr/>
          <p:nvPr/>
        </p:nvSpPr>
        <p:spPr>
          <a:xfrm>
            <a:off x="7572396" y="3786190"/>
            <a:ext cx="1285884" cy="642942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bg-BG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Sun 12"/>
          <p:cNvSpPr/>
          <p:nvPr/>
        </p:nvSpPr>
        <p:spPr>
          <a:xfrm>
            <a:off x="4714876" y="2143116"/>
            <a:ext cx="1285884" cy="642942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bg-BG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Sun 13"/>
          <p:cNvSpPr/>
          <p:nvPr/>
        </p:nvSpPr>
        <p:spPr>
          <a:xfrm>
            <a:off x="7572396" y="5500702"/>
            <a:ext cx="1285884" cy="642942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C:\Users\Galya\Desktop\students-in-line-with-teacher60_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67163"/>
            <a:ext cx="7500958" cy="2428875"/>
          </a:xfrm>
          <a:prstGeom prst="rect">
            <a:avLst/>
          </a:prstGeom>
          <a:noFill/>
        </p:spPr>
      </p:pic>
      <p:cxnSp>
        <p:nvCxnSpPr>
          <p:cNvPr id="18" name="Straight Arrow Connector 17"/>
          <p:cNvCxnSpPr/>
          <p:nvPr/>
        </p:nvCxnSpPr>
        <p:spPr>
          <a:xfrm rot="16200000" flipH="1">
            <a:off x="285720" y="3643314"/>
            <a:ext cx="1714512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 flipV="1">
            <a:off x="5643570" y="3286124"/>
            <a:ext cx="2143140" cy="1714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5107785" y="3893347"/>
            <a:ext cx="157163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1821637" y="3607595"/>
            <a:ext cx="221457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H="1">
            <a:off x="642910" y="2928934"/>
            <a:ext cx="2571768" cy="1571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3643306" y="3429000"/>
            <a:ext cx="2214578" cy="9286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142844" y="3429000"/>
            <a:ext cx="2214578" cy="9286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0800000" flipV="1">
            <a:off x="857224" y="3143248"/>
            <a:ext cx="3000396" cy="17859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 flipV="1">
            <a:off x="6858016" y="4143380"/>
            <a:ext cx="1000132" cy="8572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7286644" y="5357826"/>
            <a:ext cx="428628" cy="2857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5607851" y="3464719"/>
            <a:ext cx="2428892" cy="357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15370" cy="4214842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Когато пишем изречение, то трябва да започва с главна буква. Всяка следваща дума се пише с малка буква.</a:t>
            </a:r>
            <a:b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Имената също се пишат с главна буква, независимо къде са в изречението.</a:t>
            </a:r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71600" y="332656"/>
            <a:ext cx="72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4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Буквите могат да бъдат главни и малки</a:t>
            </a:r>
            <a:endParaRPr lang="bg-BG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2654296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Да проверим разбрахте ли правилото!</a:t>
            </a:r>
            <a:br>
              <a:rPr lang="bg-BG" dirty="0" smtClean="0"/>
            </a:br>
            <a:r>
              <a:rPr lang="bg-BG" dirty="0" smtClean="0"/>
              <a:t>Открийте грешката и я поправете.</a:t>
            </a:r>
            <a:br>
              <a:rPr lang="bg-BG" dirty="0" smtClean="0"/>
            </a:br>
            <a:endParaRPr lang="bg-BG" dirty="0"/>
          </a:p>
        </p:txBody>
      </p:sp>
      <p:pic>
        <p:nvPicPr>
          <p:cNvPr id="9218" name="Picture 2" descr="Ð¡Ð²ÑÑÐ·Ð°Ð½Ð¾ Ð¸Ð·Ð¾Ð±ÑÐ°Ð¶ÐµÐ½Ð¸Ð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928934"/>
            <a:ext cx="1933575" cy="2857520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428728" y="2625547"/>
            <a:ext cx="73581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Ани и мими Играят с топка.</a:t>
            </a:r>
            <a:endParaRPr kumimoji="0" lang="bg-BG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956053" y="3283892"/>
            <a:ext cx="39462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Ани и </a:t>
            </a:r>
            <a:r>
              <a:rPr kumimoji="0" lang="bg-BG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</a:t>
            </a:r>
            <a:r>
              <a:rPr kumimoji="0" lang="bg-BG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ими </a:t>
            </a:r>
            <a:r>
              <a:rPr kumimoji="0" lang="bg-BG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bg-BG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граят с топка.</a:t>
            </a:r>
            <a:endParaRPr kumimoji="0" lang="bg-BG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188945" y="4569776"/>
            <a:ext cx="59090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</a:t>
            </a:r>
            <a:r>
              <a:rPr kumimoji="0" lang="bg-BG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ъркелът си направи гнездо върху </a:t>
            </a:r>
            <a:r>
              <a:rPr kumimoji="0" lang="bg-BG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</a:t>
            </a:r>
            <a:r>
              <a:rPr kumimoji="0" lang="bg-BG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омина.</a:t>
            </a:r>
            <a:endParaRPr kumimoji="0" lang="bg-BG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082938" y="3926834"/>
            <a:ext cx="58353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g-BG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</a:t>
            </a:r>
            <a:r>
              <a:rPr kumimoji="0" lang="bg-BG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ъркелът си направи гнездо върху Комина.</a:t>
            </a:r>
            <a:endParaRPr kumimoji="0" lang="bg-BG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143504" y="274638"/>
            <a:ext cx="3643338" cy="3368676"/>
          </a:xfrm>
        </p:spPr>
        <p:txBody>
          <a:bodyPr>
            <a:normAutofit/>
          </a:bodyPr>
          <a:lstStyle/>
          <a:p>
            <a:r>
              <a:rPr lang="bg-BG" dirty="0" smtClean="0"/>
              <a:t>Браво деца! Справихте се с поставените задачи.</a:t>
            </a:r>
            <a:endParaRPr lang="bg-BG" dirty="0"/>
          </a:p>
        </p:txBody>
      </p:sp>
      <p:pic>
        <p:nvPicPr>
          <p:cNvPr id="8193" name="Picture 1" descr="C:\Users\Galya\Desktop\nihongo_gi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72098" cy="661173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558</TotalTime>
  <Words>320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Office Theme</vt:lpstr>
      <vt:lpstr>Звуковете и буквите в българския език</vt:lpstr>
      <vt:lpstr>Нашата азбука се състои от 30 букви, но колко звука записваме с тях?</vt:lpstr>
      <vt:lpstr>Как можем да различим звук от буква?</vt:lpstr>
      <vt:lpstr>Има два основни вида звукове: гласни и съгласни.</vt:lpstr>
      <vt:lpstr>PowerPoint Presentation</vt:lpstr>
      <vt:lpstr>Момиченцата ще вземат  слънца с  букви на гласни звукове, а момченцата – с букви на съгласни!</vt:lpstr>
      <vt:lpstr>Когато пишем изречение, то трябва да започва с главна буква. Всяка следваща дума се пише с малка буква. Имената също се пишат с главна буква, независимо къде са в изречението.</vt:lpstr>
      <vt:lpstr>Да проверим разбрахте ли правилото! Открийте грешката и я поправете. </vt:lpstr>
      <vt:lpstr>Браво деца! Справихте се с поставените задачи.</vt:lpstr>
      <vt:lpstr>https://www.zapiski.info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Звуковете и буквите в българския език</dc:title>
  <dc:creator>Galya</dc:creator>
  <cp:lastModifiedBy>Диляна Гаджева</cp:lastModifiedBy>
  <cp:revision>30</cp:revision>
  <dcterms:created xsi:type="dcterms:W3CDTF">2018-07-12T11:08:53Z</dcterms:created>
  <dcterms:modified xsi:type="dcterms:W3CDTF">2018-07-15T12:38:01Z</dcterms:modified>
</cp:coreProperties>
</file>