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1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3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4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5" name="Group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24/8/2016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>
              <a:defRPr/>
            </a:lvl1pPr>
          </a:lstStyle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24/8/2016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srgbClr val="9A5315"/>
                  </a:solidFill>
                </a:endParaRPr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srgbClr val="9A5315"/>
                  </a:solidFill>
                </a:endParaRPr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24/8/2016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24/8/2016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24/8/2016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 dirty="0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24/8/2016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24/8/2016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24/8/2016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24/8/2016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24/8/2016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3" name="Group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4" name="Group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24/8/2016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3" name="Group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4" name="Group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5" name="Group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24/8/2016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>
                <a:solidFill>
                  <a:srgbClr val="9A5315"/>
                </a:solidFill>
              </a:rPr>
              <a:pPr/>
              <a:t>‹#›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9A531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9A5315"/>
                </a:solidFill>
              </a:rPr>
              <a:t>24/8/2016</a:t>
            </a:r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A2%D0%B5%D0%BA%D1%81%D1%82" TargetMode="External"/><Relationship Id="rId2" Type="http://schemas.openxmlformats.org/officeDocument/2006/relationships/hyperlink" Target="https://www.mon.bg/bg/169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nlinerechnik.com/duma/&#1084;&#1080;&#1084;&#1080;&#1082;&#1072;" TargetMode="External"/><Relationship Id="rId4" Type="http://schemas.openxmlformats.org/officeDocument/2006/relationships/hyperlink" Target="https://bg.wikipedia.org/wiki/&#1046;&#1077;&#1089;&#1090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1802" y="714356"/>
            <a:ext cx="5143502" cy="1828800"/>
          </a:xfrm>
        </p:spPr>
        <p:txBody>
          <a:bodyPr rtlCol="0"/>
          <a:lstStyle/>
          <a:p>
            <a:pPr algn="ctr" rtl="0"/>
            <a:r>
              <a:rPr lang="bg-BG" dirty="0" smtClean="0"/>
              <a:t>Текст и общуване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6" y="3733800"/>
            <a:ext cx="5587635" cy="1695464"/>
          </a:xfrm>
        </p:spPr>
        <p:txBody>
          <a:bodyPr rtlCol="0">
            <a:normAutofit fontScale="62500" lnSpcReduction="20000"/>
          </a:bodyPr>
          <a:lstStyle/>
          <a:p>
            <a:r>
              <a:rPr lang="bg-BG" sz="4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Изготвил: Миглена Иванова, студент-практикант по проект „Студентски практики“</a:t>
            </a:r>
          </a:p>
          <a:p>
            <a:r>
              <a:rPr lang="ru-RU" sz="4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Провери и редактира: </a:t>
            </a:r>
            <a:r>
              <a:rPr lang="ru-RU" sz="4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Диляна Гаджева, ментор по проекта</a:t>
            </a:r>
          </a:p>
          <a:p>
            <a:endParaRPr lang="bg-BG" dirty="0" smtClean="0"/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7" y="836712"/>
            <a:ext cx="7543802" cy="1219200"/>
          </a:xfrm>
        </p:spPr>
        <p:txBody>
          <a:bodyPr/>
          <a:lstStyle/>
          <a:p>
            <a:pPr algn="ctr"/>
            <a:r>
              <a:rPr lang="bg-BG" dirty="0" smtClean="0"/>
              <a:t>Какво е текст?</a:t>
            </a: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1214414" y="2492896"/>
            <a:ext cx="68580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dirty="0"/>
              <a:t>Текстът </a:t>
            </a:r>
            <a:r>
              <a:rPr lang="bg-BG" sz="3200" dirty="0" smtClean="0"/>
              <a:t>се състои от изречения, свързани по смисъл. Може да бъде устен (когато говорим или слушаме) или писмен (когато четем или пишем). </a:t>
            </a:r>
            <a:endParaRPr lang="bg-BG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643866" cy="535785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    „В началото на една голяма гора живеел беден дървар с жена си и двете си деца. Момченцето се казвало Хензел, момиченцето- Гретел. Дърварят едва изкарвал пари за прехраната на семейството си, а дошло и време, когато не можел вече да припечели дори </a:t>
            </a:r>
            <a:r>
              <a:rPr lang="bg-BG" dirty="0" smtClean="0"/>
              <a:t>само за хляб</a:t>
            </a:r>
            <a:r>
              <a:rPr lang="bg-BG" dirty="0" smtClean="0"/>
              <a:t>“.</a:t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7543802" cy="22358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bg-BG" dirty="0" smtClean="0"/>
              <a:t>Този текст е писмен, но когато го </a:t>
            </a:r>
            <a:r>
              <a:rPr lang="bg-BG" dirty="0" smtClean="0"/>
              <a:t>преразкажем </a:t>
            </a:r>
            <a:r>
              <a:rPr lang="bg-BG" dirty="0" smtClean="0"/>
              <a:t>на </a:t>
            </a:r>
            <a:r>
              <a:rPr lang="bg-BG" dirty="0" smtClean="0"/>
              <a:t>глас, </a:t>
            </a:r>
            <a:r>
              <a:rPr lang="bg-BG" dirty="0" smtClean="0"/>
              <a:t>става устен!</a:t>
            </a:r>
            <a:endParaRPr lang="bg-B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1556792"/>
            <a:ext cx="7543802" cy="1219200"/>
          </a:xfrm>
        </p:spPr>
        <p:txBody>
          <a:bodyPr>
            <a:normAutofit/>
          </a:bodyPr>
          <a:lstStyle/>
          <a:p>
            <a:pPr algn="ctr"/>
            <a:r>
              <a:rPr lang="bg-BG" sz="4000" dirty="0" smtClean="0"/>
              <a:t>Можете ли да познаете коя е приказката?</a:t>
            </a:r>
            <a:endParaRPr lang="bg-BG" sz="4000" dirty="0"/>
          </a:p>
        </p:txBody>
      </p:sp>
      <p:sp>
        <p:nvSpPr>
          <p:cNvPr id="4" name="Rectangle 3"/>
          <p:cNvSpPr/>
          <p:nvPr/>
        </p:nvSpPr>
        <p:spPr>
          <a:xfrm>
            <a:off x="1576862" y="3284984"/>
            <a:ext cx="59616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000" dirty="0" smtClean="0"/>
              <a:t>„Хензел и Гретел“ от Братя Грим</a:t>
            </a:r>
            <a:endParaRPr lang="bg-BG" sz="4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543802" cy="1219200"/>
          </a:xfrm>
        </p:spPr>
        <p:txBody>
          <a:bodyPr/>
          <a:lstStyle/>
          <a:p>
            <a:r>
              <a:rPr lang="bg-BG" dirty="0" smtClean="0"/>
              <a:t>Какво работи бащата?</a:t>
            </a:r>
            <a:endParaRPr lang="bg-B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2910" y="3214686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Колко деца има дърварят?</a:t>
            </a:r>
            <a:endParaRPr kumimoji="0" lang="bg-BG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4744" y="2214554"/>
            <a:ext cx="2034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 smtClean="0"/>
              <a:t>Дървар</a:t>
            </a:r>
            <a:endParaRPr lang="bg-BG" sz="3600" dirty="0"/>
          </a:p>
        </p:txBody>
      </p:sp>
      <p:sp>
        <p:nvSpPr>
          <p:cNvPr id="6" name="Rectangle 5"/>
          <p:cNvSpPr/>
          <p:nvPr/>
        </p:nvSpPr>
        <p:spPr>
          <a:xfrm>
            <a:off x="3929058" y="4929198"/>
            <a:ext cx="559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dirty="0" smtClean="0"/>
              <a:t>2</a:t>
            </a:r>
            <a:endParaRPr lang="bg-BG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577" y="553386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Знаете ли какви други начини </a:t>
            </a:r>
            <a:r>
              <a:rPr lang="bg-BG" dirty="0"/>
              <a:t>за общуване </a:t>
            </a:r>
            <a:r>
              <a:rPr lang="bg-BG" dirty="0" smtClean="0"/>
              <a:t>има освен чрез речта?</a:t>
            </a: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539552" y="2338441"/>
            <a:ext cx="75329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dirty="0" smtClean="0"/>
              <a:t>Може </a:t>
            </a:r>
            <a:r>
              <a:rPr lang="bg-BG" sz="3200" dirty="0" smtClean="0"/>
              <a:t>да </a:t>
            </a:r>
            <a:r>
              <a:rPr lang="bg-BG" sz="3200" dirty="0" smtClean="0"/>
              <a:t>общуваме чрез </a:t>
            </a:r>
            <a:r>
              <a:rPr lang="bg-BG" sz="3200" dirty="0" smtClean="0"/>
              <a:t>жестове (движения на части от тялото ни).</a:t>
            </a:r>
            <a:endParaRPr lang="bg-BG" sz="3200" dirty="0"/>
          </a:p>
        </p:txBody>
      </p:sp>
      <p:sp>
        <p:nvSpPr>
          <p:cNvPr id="5" name="Rectangle 4"/>
          <p:cNvSpPr/>
          <p:nvPr/>
        </p:nvSpPr>
        <p:spPr>
          <a:xfrm>
            <a:off x="539553" y="429309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dirty="0" smtClean="0"/>
              <a:t>Може </a:t>
            </a:r>
            <a:r>
              <a:rPr lang="bg-BG" sz="3200" dirty="0" smtClean="0"/>
              <a:t>да </a:t>
            </a:r>
            <a:r>
              <a:rPr lang="bg-BG" sz="3200" dirty="0" smtClean="0"/>
              <a:t>общуваме с </a:t>
            </a:r>
            <a:r>
              <a:rPr lang="bg-BG" sz="3200" dirty="0" smtClean="0"/>
              <a:t>мимики (изражения на лицето).</a:t>
            </a:r>
            <a:endParaRPr lang="bg-BG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420888"/>
            <a:ext cx="7543802" cy="1950680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bg-BG" dirty="0" smtClean="0"/>
              <a:t>Това са неезиковите средства </a:t>
            </a:r>
            <a:r>
              <a:rPr lang="bg-BG" dirty="0" smtClean="0"/>
              <a:t>за </a:t>
            </a:r>
            <a:r>
              <a:rPr lang="bg-BG" dirty="0" smtClean="0"/>
              <a:t>комуникация.</a:t>
            </a:r>
            <a:endParaRPr lang="bg-B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Източници: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7AB7"/>
                </a:solidFill>
                <a:hlinkClick r:id="rId2"/>
              </a:rPr>
              <a:t>Учебна програма по български език и литература </a:t>
            </a:r>
            <a:r>
              <a:rPr lang="ru-RU" dirty="0">
                <a:solidFill>
                  <a:srgbClr val="337AB7"/>
                </a:solidFill>
                <a:hlinkClick r:id="rId2"/>
              </a:rPr>
              <a:t>за I клас в сила от учебната 2016/2017 година</a:t>
            </a:r>
            <a:r>
              <a:rPr lang="ru-RU" dirty="0">
                <a:solidFill>
                  <a:srgbClr val="333333"/>
                </a:solidFill>
              </a:rPr>
              <a:t>, </a:t>
            </a:r>
            <a:r>
              <a:rPr lang="ru-RU" dirty="0" smtClean="0">
                <a:solidFill>
                  <a:srgbClr val="333333"/>
                </a:solidFill>
              </a:rPr>
              <a:t>утвърдена </a:t>
            </a:r>
            <a:r>
              <a:rPr lang="ru-RU" dirty="0">
                <a:solidFill>
                  <a:srgbClr val="333333"/>
                </a:solidFill>
              </a:rPr>
              <a:t>със Заповед № РД09-1857 от 17.12.2015 г. </a:t>
            </a:r>
            <a:r>
              <a:rPr lang="ru-RU" dirty="0" smtClean="0">
                <a:solidFill>
                  <a:srgbClr val="333333"/>
                </a:solidFill>
              </a:rPr>
              <a:t>на МОН</a:t>
            </a:r>
          </a:p>
          <a:p>
            <a:r>
              <a:rPr lang="en-US" dirty="0" smtClean="0">
                <a:hlinkClick r:id="rId3"/>
              </a:rPr>
              <a:t>https://bg.wikipedia.org</a:t>
            </a:r>
            <a:endParaRPr lang="bg-BG" dirty="0" smtClean="0"/>
          </a:p>
          <a:p>
            <a:r>
              <a:rPr lang="en-US" dirty="0">
                <a:hlinkClick r:id="rId4"/>
              </a:rPr>
              <a:t>https://bg.wikipedia.org/wiki/</a:t>
            </a:r>
            <a:r>
              <a:rPr lang="bg-BG" dirty="0" smtClean="0">
                <a:hlinkClick r:id="rId4"/>
              </a:rPr>
              <a:t>Жест</a:t>
            </a:r>
            <a:endParaRPr lang="bg-BG" dirty="0" smtClean="0"/>
          </a:p>
          <a:p>
            <a:r>
              <a:rPr lang="en-US" dirty="0">
                <a:hlinkClick r:id="rId5"/>
              </a:rPr>
              <a:t>http://www.onlinerechnik.com/duma/</a:t>
            </a:r>
            <a:r>
              <a:rPr lang="bg-BG" dirty="0" smtClean="0">
                <a:hlinkClick r:id="rId5"/>
              </a:rPr>
              <a:t>мимика</a:t>
            </a:r>
            <a:r>
              <a:rPr lang="bg-BG" dirty="0" smtClean="0"/>
              <a:t> </a:t>
            </a:r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 - Копие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235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Segoe Print</vt:lpstr>
      <vt:lpstr>Times New Roman</vt:lpstr>
      <vt:lpstr>tf03431377 - Копие</vt:lpstr>
      <vt:lpstr>Текст и общуване</vt:lpstr>
      <vt:lpstr>Какво е текст?</vt:lpstr>
      <vt:lpstr>    „В началото на една голяма гора живеел беден дървар с жена си и двете си деца. Момченцето се казвало Хензел, момиченцето- Гретел. Дърварят едва изкарвал пари за прехраната на семейството си, а дошло и време, когато не можел вече да припечели дори само за хляб“.  </vt:lpstr>
      <vt:lpstr>Този текст е писмен, но когато го преразкажем на глас, става устен!</vt:lpstr>
      <vt:lpstr>Можете ли да познаете коя е приказката?</vt:lpstr>
      <vt:lpstr>Какво работи бащата?</vt:lpstr>
      <vt:lpstr>Знаете ли какви други начини за общуване има освен чрез речта?</vt:lpstr>
      <vt:lpstr>Това са неезиковите средства за комуникация.</vt:lpstr>
      <vt:lpstr>Източници: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 и общуване</dc:title>
  <dc:creator>Galya</dc:creator>
  <cp:lastModifiedBy>Диляна Гаджева</cp:lastModifiedBy>
  <cp:revision>8</cp:revision>
  <dcterms:created xsi:type="dcterms:W3CDTF">2018-07-17T20:23:27Z</dcterms:created>
  <dcterms:modified xsi:type="dcterms:W3CDTF">2018-08-02T05:41:45Z</dcterms:modified>
</cp:coreProperties>
</file>