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4" r:id="rId8"/>
    <p:sldId id="265" r:id="rId9"/>
    <p:sldId id="263" r:id="rId1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253A0-D875-4438-A364-C7C6C0B91FC3}" type="datetimeFigureOut">
              <a:rPr lang="bg-BG" smtClean="0"/>
              <a:pPr/>
              <a:t>16.8.2018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7F2-3038-42BE-84D8-B59D492419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253A0-D875-4438-A364-C7C6C0B91FC3}" type="datetimeFigureOut">
              <a:rPr lang="bg-BG" smtClean="0"/>
              <a:pPr/>
              <a:t>16.8.2018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7F2-3038-42BE-84D8-B59D492419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253A0-D875-4438-A364-C7C6C0B91FC3}" type="datetimeFigureOut">
              <a:rPr lang="bg-BG" smtClean="0"/>
              <a:pPr/>
              <a:t>16.8.2018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7F2-3038-42BE-84D8-B59D492419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253A0-D875-4438-A364-C7C6C0B91FC3}" type="datetimeFigureOut">
              <a:rPr lang="bg-BG" smtClean="0"/>
              <a:pPr/>
              <a:t>16.8.2018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7F2-3038-42BE-84D8-B59D492419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253A0-D875-4438-A364-C7C6C0B91FC3}" type="datetimeFigureOut">
              <a:rPr lang="bg-BG" smtClean="0"/>
              <a:pPr/>
              <a:t>16.8.2018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7F2-3038-42BE-84D8-B59D492419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253A0-D875-4438-A364-C7C6C0B91FC3}" type="datetimeFigureOut">
              <a:rPr lang="bg-BG" smtClean="0"/>
              <a:pPr/>
              <a:t>16.8.2018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7F2-3038-42BE-84D8-B59D492419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253A0-D875-4438-A364-C7C6C0B91FC3}" type="datetimeFigureOut">
              <a:rPr lang="bg-BG" smtClean="0"/>
              <a:pPr/>
              <a:t>16.8.2018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7F2-3038-42BE-84D8-B59D492419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253A0-D875-4438-A364-C7C6C0B91FC3}" type="datetimeFigureOut">
              <a:rPr lang="bg-BG" smtClean="0"/>
              <a:pPr/>
              <a:t>16.8.2018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7F2-3038-42BE-84D8-B59D492419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253A0-D875-4438-A364-C7C6C0B91FC3}" type="datetimeFigureOut">
              <a:rPr lang="bg-BG" smtClean="0"/>
              <a:pPr/>
              <a:t>16.8.2018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7F2-3038-42BE-84D8-B59D492419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253A0-D875-4438-A364-C7C6C0B91FC3}" type="datetimeFigureOut">
              <a:rPr lang="bg-BG" smtClean="0"/>
              <a:pPr/>
              <a:t>16.8.2018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7F2-3038-42BE-84D8-B59D492419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253A0-D875-4438-A364-C7C6C0B91FC3}" type="datetimeFigureOut">
              <a:rPr lang="bg-BG" smtClean="0"/>
              <a:pPr/>
              <a:t>16.8.2018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7F2-3038-42BE-84D8-B59D492419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253A0-D875-4438-A364-C7C6C0B91FC3}" type="datetimeFigureOut">
              <a:rPr lang="bg-BG" smtClean="0"/>
              <a:pPr/>
              <a:t>16.8.2018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D97F2-3038-42BE-84D8-B59D492419F2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n.bg/bg/169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2687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Събиране и изваждане на числата до 20  без преминаване</a:t>
            </a:r>
            <a:endParaRPr lang="bg-BG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g-BG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Изготвил: Миглена Иванова, студент- практикант по програма „Студентски практики“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Провери и редактира: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Диляна Гаджева, ментор по проекта</a:t>
            </a:r>
          </a:p>
          <a:p>
            <a:endParaRPr lang="bg-BG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0034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Нека решим задачите по схемата:</a:t>
            </a:r>
            <a:br>
              <a:rPr kumimoji="0" lang="bg-BG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bg-BG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събираемо + събираемо = </a:t>
            </a:r>
            <a:r>
              <a:rPr kumimoji="0" lang="bg-BG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сбор</a:t>
            </a: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2857488" y="1571612"/>
            <a:ext cx="1785950" cy="455455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bg-BG" sz="320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+ 10 =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g-BG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kumimoji="0" lang="bg-BG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+ 4</a:t>
            </a:r>
            <a:r>
              <a:rPr kumimoji="0" lang="bg-BG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kumimoji="0" lang="bg-BG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 +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bg-BG" sz="320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 </a:t>
            </a:r>
            <a:r>
              <a:rPr lang="bg-BG" sz="320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bg-BG" sz="320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bg-BG" sz="320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+ 10 =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bg-BG" sz="320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bg-BG" sz="320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+ 8 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bg-BG" sz="3200" noProof="0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499992" y="1571612"/>
            <a:ext cx="2466964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kumimoji="0" lang="bg-BG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g-BG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kumimoji="0" lang="bg-BG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Сравнете изразите: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4414" y="1571612"/>
            <a:ext cx="2900354" cy="4554551"/>
          </a:xfrm>
        </p:spPr>
        <p:txBody>
          <a:bodyPr/>
          <a:lstStyle/>
          <a:p>
            <a:pPr algn="ctr">
              <a:buNone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+ 3</a:t>
            </a:r>
          </a:p>
          <a:p>
            <a:pPr algn="ctr">
              <a:buNone/>
            </a:pP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+ 2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148064" y="1571612"/>
            <a:ext cx="2400288" cy="4554551"/>
          </a:xfrm>
        </p:spPr>
        <p:txBody>
          <a:bodyPr/>
          <a:lstStyle/>
          <a:p>
            <a:pPr>
              <a:buNone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+ 4</a:t>
            </a:r>
          </a:p>
          <a:p>
            <a:pPr>
              <a:buNone/>
            </a:pP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13 -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>
              <a:buNone/>
            </a:pP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000496" y="2428868"/>
            <a:ext cx="5000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&lt;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000496" y="1500174"/>
            <a:ext cx="4285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&gt;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000496" y="4456610"/>
            <a:ext cx="4285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&gt;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000496" y="3494944"/>
            <a:ext cx="4285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&gt;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  <p:bldP spid="14337" grpId="0"/>
      <p:bldP spid="14338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Правоъгълник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5984" y="2643182"/>
            <a:ext cx="4357718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" name="Rectangle 4"/>
          <p:cNvSpPr/>
          <p:nvPr/>
        </p:nvSpPr>
        <p:spPr>
          <a:xfrm>
            <a:off x="3929058" y="2071678"/>
            <a:ext cx="1107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Страна А</a:t>
            </a:r>
          </a:p>
        </p:txBody>
      </p:sp>
      <p:sp>
        <p:nvSpPr>
          <p:cNvPr id="6" name="Rectangle 5"/>
          <p:cNvSpPr/>
          <p:nvPr/>
        </p:nvSpPr>
        <p:spPr>
          <a:xfrm>
            <a:off x="6836017" y="3381139"/>
            <a:ext cx="11270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Страна Б</a:t>
            </a:r>
            <a:r>
              <a:rPr lang="bg-BG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928662" y="1928802"/>
            <a:ext cx="688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Връх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29058" y="5072074"/>
            <a:ext cx="1107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Страна А</a:t>
            </a:r>
          </a:p>
        </p:txBody>
      </p:sp>
      <p:sp>
        <p:nvSpPr>
          <p:cNvPr id="9" name="Rectangle 8"/>
          <p:cNvSpPr/>
          <p:nvPr/>
        </p:nvSpPr>
        <p:spPr>
          <a:xfrm>
            <a:off x="1000100" y="3357562"/>
            <a:ext cx="1131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Страна Б 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 flipH="1" flipV="1">
            <a:off x="2285984" y="2643182"/>
            <a:ext cx="571504" cy="57150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43042" y="2214554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6072198" y="4286256"/>
            <a:ext cx="571504" cy="57150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6072198" y="2643182"/>
            <a:ext cx="571504" cy="57150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2285984" y="4286256"/>
            <a:ext cx="571504" cy="57150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500"/>
                            </p:stCondLst>
                            <p:childTnLst>
                              <p:par>
                                <p:cTn id="4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5297502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Правоъгълникът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е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геометрична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фигура.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Той има четири страни, срещуположните са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равни. Има и четири върха, където две страни с различна дължина се съединяват.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08720"/>
            <a:ext cx="8229600" cy="4654560"/>
          </a:xfrm>
        </p:spPr>
        <p:txBody>
          <a:bodyPr>
            <a:noAutofit/>
          </a:bodyPr>
          <a:lstStyle/>
          <a:p>
            <a:r>
              <a:rPr lang="bg-BG" sz="4800" dirty="0" smtClean="0">
                <a:latin typeface="Times New Roman" pitchFamily="18" charset="0"/>
                <a:cs typeface="Times New Roman" pitchFamily="18" charset="0"/>
              </a:rPr>
              <a:t>Дължините на с</a:t>
            </a:r>
            <a:r>
              <a:rPr lang="bg-BG" sz="4800" dirty="0" smtClean="0">
                <a:latin typeface="Times New Roman" pitchFamily="18" charset="0"/>
                <a:cs typeface="Times New Roman" pitchFamily="18" charset="0"/>
              </a:rPr>
              <a:t>траните </a:t>
            </a:r>
            <a:r>
              <a:rPr lang="bg-BG" sz="4800" dirty="0" smtClean="0">
                <a:latin typeface="Times New Roman" pitchFamily="18" charset="0"/>
                <a:cs typeface="Times New Roman" pitchFamily="18" charset="0"/>
              </a:rPr>
              <a:t>на геометричните фигури </a:t>
            </a:r>
            <a:r>
              <a:rPr lang="bg-BG" sz="4800" dirty="0" smtClean="0">
                <a:latin typeface="Times New Roman" pitchFamily="18" charset="0"/>
                <a:cs typeface="Times New Roman" pitchFamily="18" charset="0"/>
              </a:rPr>
              <a:t>може да се </a:t>
            </a:r>
            <a:r>
              <a:rPr lang="bg-BG" sz="4800" dirty="0" smtClean="0">
                <a:latin typeface="Times New Roman" pitchFamily="18" charset="0"/>
                <a:cs typeface="Times New Roman" pitchFamily="18" charset="0"/>
              </a:rPr>
              <a:t>измерват в </a:t>
            </a:r>
            <a:r>
              <a:rPr lang="bg-BG" sz="4800" dirty="0" smtClean="0">
                <a:latin typeface="Times New Roman" pitchFamily="18" charset="0"/>
                <a:cs typeface="Times New Roman" pitchFamily="18" charset="0"/>
              </a:rPr>
              <a:t>сантиметри (</a:t>
            </a:r>
            <a:r>
              <a:rPr lang="bg-BG" sz="4800" dirty="0" smtClean="0">
                <a:latin typeface="Times New Roman" pitchFamily="18" charset="0"/>
                <a:cs typeface="Times New Roman" pitchFamily="18" charset="0"/>
              </a:rPr>
              <a:t>см).</a:t>
            </a:r>
            <a:endParaRPr lang="bg-BG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5311" y="1628800"/>
            <a:ext cx="8229600" cy="1714512"/>
          </a:xfrm>
        </p:spPr>
        <p:txBody>
          <a:bodyPr>
            <a:noAutofit/>
          </a:bodyPr>
          <a:lstStyle/>
          <a:p>
            <a:r>
              <a:rPr lang="bg-BG" sz="6000" dirty="0" smtClean="0">
                <a:latin typeface="Times New Roman" pitchFamily="18" charset="0"/>
                <a:cs typeface="Times New Roman" pitchFamily="18" charset="0"/>
              </a:rPr>
              <a:t>Да решим няколко задачи</a:t>
            </a:r>
            <a:endParaRPr lang="bg-BG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Кое е вярното решение на израза?</a:t>
            </a:r>
            <a:br>
              <a:rPr lang="bg-BG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11 + 3 = 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bg-BG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) 11 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+ 3 = 12</a:t>
            </a:r>
          </a:p>
          <a:p>
            <a:pPr algn="ctr">
              <a:buNone/>
            </a:pPr>
            <a:endParaRPr lang="bg-BG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) 11 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+ 3 = 14</a:t>
            </a:r>
          </a:p>
          <a:p>
            <a:pPr algn="ctr">
              <a:buNone/>
            </a:pPr>
            <a:endParaRPr lang="bg-BG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bg-BG" sz="4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) 11 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+ 3 = 16</a:t>
            </a:r>
            <a:endParaRPr lang="bg-BG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707904" y="4653136"/>
            <a:ext cx="235745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Източници: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solidFill>
                  <a:srgbClr val="337AB7"/>
                </a:solidFill>
                <a:hlinkClick r:id="rId2"/>
              </a:rPr>
              <a:t>Учебна програма по математика за I клас в сила от учебната 2016/2017 година</a:t>
            </a:r>
            <a:r>
              <a:rPr lang="ru-RU" dirty="0">
                <a:solidFill>
                  <a:srgbClr val="333333"/>
                </a:solidFill>
              </a:rPr>
              <a:t>, утвърдена със Заповед № РД09-1857 от 17.12.2015 г. на МОН</a:t>
            </a:r>
          </a:p>
          <a:p>
            <a:endParaRPr lang="bg-BG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183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Събиране и изваждане на числата до 20  без преминаване</vt:lpstr>
      <vt:lpstr>PowerPoint Presentation</vt:lpstr>
      <vt:lpstr>Сравнете изразите:</vt:lpstr>
      <vt:lpstr>Правоъгълник</vt:lpstr>
      <vt:lpstr>  Правоъгълникът е геометрична  фигура. Той има четири страни, срещуположните са равни. Има и четири върха, където две страни с различна дължина се съединяват.  </vt:lpstr>
      <vt:lpstr>Дължините на страните на геометричните фигури може да се измерват в сантиметри (см).</vt:lpstr>
      <vt:lpstr>Да решим няколко задачи</vt:lpstr>
      <vt:lpstr>Кое е вярното решение на израза? 11 + 3 = ?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Събиране и изваждане на числата до 20  без преминаване</dc:title>
  <dc:creator>Galya</dc:creator>
  <cp:lastModifiedBy>Диляна Гаджева</cp:lastModifiedBy>
  <cp:revision>13</cp:revision>
  <dcterms:created xsi:type="dcterms:W3CDTF">2018-07-26T14:02:53Z</dcterms:created>
  <dcterms:modified xsi:type="dcterms:W3CDTF">2018-08-16T03:52:54Z</dcterms:modified>
</cp:coreProperties>
</file>