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4" r:id="rId3"/>
    <p:sldId id="265" r:id="rId4"/>
    <p:sldId id="267" r:id="rId5"/>
    <p:sldId id="268" r:id="rId6"/>
    <p:sldId id="269" r:id="rId7"/>
    <p:sldId id="270" r:id="rId8"/>
    <p:sldId id="266" r:id="rId9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24/8/2016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7E03411-58E2-43FD-AE1D-AD77DFF8CB20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24/8/2016</a:t>
            </a:r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Click to edit Master text styles</a:t>
            </a:r>
          </a:p>
          <a:p>
            <a:pPr lvl="1" rtl="0"/>
            <a:r>
              <a:t>Second level</a:t>
            </a:r>
          </a:p>
          <a:p>
            <a:pPr lvl="2" rtl="0"/>
            <a:r>
              <a:t>Third level</a:t>
            </a:r>
          </a:p>
          <a:p>
            <a:pPr lvl="3" rtl="0"/>
            <a:r>
              <a:t>Fourth level</a:t>
            </a:r>
          </a:p>
          <a:p>
            <a:pPr lvl="4" rtl="0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8DC57A8-AE18-4654-B6AF-04B3577165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rtl="0"/>
            <a:r>
              <a:rPr lang="en-US" smtClean="0"/>
              <a:t>Click to edit Master title style</a:t>
            </a:r>
            <a:endParaRPr lang="en-GB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p:transition spd="slow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p:transition spd="slow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p:transition spd="slow">
    <p:wheel spokes="8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 lang="en-GB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/>
              <a:t>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24/8/2016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p:transition spd="slow">
    <p:wheel spokes="8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marusyaeneva/ss-51708247" TargetMode="External"/><Relationship Id="rId2" Type="http://schemas.openxmlformats.org/officeDocument/2006/relationships/hyperlink" Target="https://www.mon.bg/bg/169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3748" y="825137"/>
            <a:ext cx="8811487" cy="1828800"/>
          </a:xfrm>
        </p:spPr>
        <p:txBody>
          <a:bodyPr rtlCol="0">
            <a:noAutofit/>
          </a:bodyPr>
          <a:lstStyle/>
          <a:p>
            <a:pPr algn="ctr"/>
            <a:r>
              <a:rPr lang="bg-BG" sz="4400" dirty="0" smtClean="0"/>
              <a:t>Събиране и изваждане на числата до 20 с преминаване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1187" y="3812178"/>
            <a:ext cx="6858002" cy="914400"/>
          </a:xfrm>
        </p:spPr>
        <p:txBody>
          <a:bodyPr rtlCol="0">
            <a:normAutofit fontScale="25000" lnSpcReduction="20000"/>
          </a:bodyPr>
          <a:lstStyle/>
          <a:p>
            <a:r>
              <a:rPr lang="bg-BG" sz="9600" dirty="0" smtClean="0">
                <a:latin typeface="Times New Roman" pitchFamily="18" charset="0"/>
                <a:cs typeface="Times New Roman" pitchFamily="18" charset="0"/>
              </a:rPr>
              <a:t>Изготвил: Миглена Иванова, студент-практикант по проект „Студентски практики“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Провери и редактира: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Диляна Гаджева, ментор по проекта</a:t>
            </a:r>
          </a:p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270" y="1232263"/>
            <a:ext cx="10058402" cy="1219200"/>
          </a:xfrm>
        </p:spPr>
        <p:txBody>
          <a:bodyPr rtlCol="0">
            <a:noAutofit/>
          </a:bodyPr>
          <a:lstStyle/>
          <a:p>
            <a:pPr algn="ctr" rtl="0"/>
            <a:r>
              <a:rPr lang="bg-BG" sz="4400" dirty="0" smtClean="0"/>
              <a:t>Знаете ли какво показва </a:t>
            </a:r>
            <a:r>
              <a:rPr lang="bg-BG" sz="4400" dirty="0" smtClean="0"/>
              <a:t>часовникът?</a:t>
            </a:r>
            <a:endParaRPr lang="en-GB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51706" y="2769293"/>
            <a:ext cx="10560728" cy="297615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bg-BG" sz="4000" dirty="0" smtClean="0"/>
              <a:t>Той отмерва времето. </a:t>
            </a:r>
            <a:r>
              <a:rPr lang="bg-BG" sz="4000" dirty="0" smtClean="0"/>
              <a:t>Една от мерните единици </a:t>
            </a:r>
            <a:r>
              <a:rPr lang="bg-BG" sz="4000" dirty="0" smtClean="0"/>
              <a:t>за време е час. Затова когато погледнем часовника, ние казваме: </a:t>
            </a:r>
            <a:r>
              <a:rPr lang="bg-BG" sz="4000" dirty="0" smtClean="0"/>
              <a:t>„Часът е...“</a:t>
            </a:r>
            <a:endParaRPr lang="bg-BG" sz="4000" dirty="0"/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4632960"/>
          </a:xfrm>
        </p:spPr>
        <p:txBody>
          <a:bodyPr rtlCol="0">
            <a:noAutofit/>
          </a:bodyPr>
          <a:lstStyle/>
          <a:p>
            <a:pPr algn="ctr" rtl="0"/>
            <a:r>
              <a:rPr lang="bg-BG" sz="4800" dirty="0" smtClean="0"/>
              <a:t>Вече знаем как да събираме и изваждаме числата без преминаване. А как ще го направим с преминаване?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Събирането с преминаване става по </a:t>
            </a:r>
            <a:r>
              <a:rPr lang="bg-BG" dirty="0" smtClean="0"/>
              <a:t>следния </a:t>
            </a:r>
            <a:r>
              <a:rPr lang="bg-BG" dirty="0" smtClean="0"/>
              <a:t>начин:</a:t>
            </a:r>
            <a:endParaRPr lang="bg-BG" dirty="0"/>
          </a:p>
        </p:txBody>
      </p:sp>
      <p:pic>
        <p:nvPicPr>
          <p:cNvPr id="4098" name="Picture 2" descr="Ñ&#10;Ð&#10;Ñ&#10;Ð¾&#10;Ð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673" y="1809206"/>
            <a:ext cx="863328" cy="1151555"/>
          </a:xfrm>
          <a:prstGeom prst="rect">
            <a:avLst/>
          </a:prstGeom>
          <a:noFill/>
        </p:spPr>
      </p:pic>
      <p:pic>
        <p:nvPicPr>
          <p:cNvPr id="4100" name="Picture 4" descr="ÑÐ¸ Ð .  .. ÑÐ¸- â&#10;&#10;1 . Ð² .  Ð¸ ÐÐ³Ð½Ð¸Â»&#10;â . Ñ&#10;&#10;. .Ð®&#10;&#10;. ÐÑ. .&#10;. .&#10;Ñ. &#10;ÑÐ¼&#10;. &#10;.. &#10;4.&#10;. .&#10;. &#10;â . ÑÑÑÑÐ¼ÑÑÐ¼&#10;Ñ Ð° Ð¾&#10;. ÑÑ &#10;.  ..  Ð¸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4694" y="1796144"/>
            <a:ext cx="837203" cy="1116708"/>
          </a:xfrm>
          <a:prstGeom prst="rect">
            <a:avLst/>
          </a:prstGeom>
          <a:noFill/>
        </p:spPr>
      </p:pic>
      <p:sp>
        <p:nvSpPr>
          <p:cNvPr id="5" name="Plus 4"/>
          <p:cNvSpPr/>
          <p:nvPr/>
        </p:nvSpPr>
        <p:spPr>
          <a:xfrm>
            <a:off x="3056709" y="2312126"/>
            <a:ext cx="849086" cy="116259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4102" name="Picture 6" descr="ÐÐµÑÐµÐ»Ð¸ ÑÐ¸ÑÑ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5876" y="2815046"/>
            <a:ext cx="862148" cy="1149981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3082835" y="3944984"/>
            <a:ext cx="2596748" cy="2004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8" descr="ÑÐ¸ Ð .  .. ÑÐ¸- â&#10;&#10;1 . Ð² .  Ð¸ ÐÐ³Ð½Ð¸Â»&#10;â . Ñ&#10;&#10;. .Ð®&#10;&#10;. ÐÑ. .&#10;. .&#10;Ñ. &#10;ÑÐ¼&#10;. &#10;.. &#10;4.&#10;. .&#10;. &#10;â . ÑÑÑÑÐ¼ÑÑÐ¼&#10;Ñ Ð° Ð¾&#10;. ÑÑ &#10;.  ..  Ð¸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60" y="4034118"/>
            <a:ext cx="1046206" cy="1271007"/>
          </a:xfrm>
          <a:prstGeom prst="rect">
            <a:avLst/>
          </a:prstGeom>
          <a:noFill/>
        </p:spPr>
      </p:pic>
      <p:pic>
        <p:nvPicPr>
          <p:cNvPr id="4106" name="Picture 10" descr=".ÑÑÑÐ´ Ð´ 4&#10;&#10;     &#10;&#10;, . âÐ´ . -â. . -&#10;&#10;âÐ´Ðµ .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0536" y="4020671"/>
            <a:ext cx="876499" cy="1230598"/>
          </a:xfrm>
          <a:prstGeom prst="rect">
            <a:avLst/>
          </a:prstGeom>
          <a:noFill/>
        </p:spPr>
      </p:pic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3980329" y="145393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5200" y="1578259"/>
            <a:ext cx="552234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dirty="0" smtClean="0"/>
              <a:t>Когато сборът от </a:t>
            </a:r>
            <a:r>
              <a:rPr lang="bg-BG" sz="2800" dirty="0" smtClean="0"/>
              <a:t>единиците на двете събираеми е </a:t>
            </a:r>
            <a:r>
              <a:rPr lang="bg-BG" sz="2800" dirty="0" smtClean="0"/>
              <a:t>по-голям от десет, записваме първо единиците </a:t>
            </a:r>
            <a:r>
              <a:rPr lang="bg-BG" sz="2800" dirty="0" smtClean="0"/>
              <a:t>на сбора и помним </a:t>
            </a:r>
            <a:r>
              <a:rPr lang="bg-BG" sz="2800" dirty="0" smtClean="0"/>
              <a:t>1 </a:t>
            </a:r>
            <a:r>
              <a:rPr lang="bg-BG" sz="2800" dirty="0" smtClean="0"/>
              <a:t>десетица наум</a:t>
            </a:r>
            <a:r>
              <a:rPr lang="bg-BG" sz="2800" dirty="0" smtClean="0"/>
              <a:t>. След това прибавяме </a:t>
            </a:r>
            <a:r>
              <a:rPr lang="bg-BG" sz="2800" dirty="0" smtClean="0"/>
              <a:t>тази </a:t>
            </a:r>
            <a:r>
              <a:rPr lang="bg-BG" sz="2800" dirty="0" smtClean="0"/>
              <a:t>1 </a:t>
            </a:r>
            <a:r>
              <a:rPr lang="bg-BG" sz="2800" dirty="0" smtClean="0"/>
              <a:t>десетица към десетиците на събираемите.</a:t>
            </a:r>
            <a:endParaRPr lang="bg-BG" sz="28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410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584" y="2133600"/>
            <a:ext cx="10058402" cy="1219200"/>
          </a:xfrm>
        </p:spPr>
        <p:txBody>
          <a:bodyPr>
            <a:normAutofit/>
          </a:bodyPr>
          <a:lstStyle/>
          <a:p>
            <a:pPr algn="ctr"/>
            <a:r>
              <a:rPr lang="bg-BG" sz="4800" dirty="0" smtClean="0"/>
              <a:t>Изваждане с </a:t>
            </a:r>
            <a:r>
              <a:rPr lang="bg-BG" sz="4800" dirty="0" smtClean="0"/>
              <a:t>преминаване</a:t>
            </a:r>
            <a:endParaRPr lang="bg-BG" sz="48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4280263"/>
          </a:xfrm>
        </p:spPr>
        <p:txBody>
          <a:bodyPr>
            <a:normAutofit/>
          </a:bodyPr>
          <a:lstStyle/>
          <a:p>
            <a:pPr algn="ctr"/>
            <a:r>
              <a:rPr lang="bg-BG" sz="4400" dirty="0" smtClean="0"/>
              <a:t>Изваждането се извършва по </a:t>
            </a:r>
            <a:r>
              <a:rPr lang="bg-BG" sz="4400" dirty="0" smtClean="0"/>
              <a:t>следния модел:</a:t>
            </a:r>
            <a:r>
              <a:rPr lang="bg-BG" sz="4400" dirty="0" smtClean="0"/>
              <a:t/>
            </a:r>
            <a:br>
              <a:rPr lang="bg-BG" sz="4400" dirty="0" smtClean="0"/>
            </a:br>
            <a:r>
              <a:rPr lang="bg-BG" sz="4400" dirty="0" smtClean="0"/>
              <a:t>умаляемо – </a:t>
            </a:r>
            <a:r>
              <a:rPr lang="bg-BG" sz="4400" dirty="0" smtClean="0"/>
              <a:t>умалител = </a:t>
            </a:r>
            <a:r>
              <a:rPr lang="bg-BG" sz="4400" dirty="0" smtClean="0"/>
              <a:t>разлика</a:t>
            </a:r>
            <a:br>
              <a:rPr lang="bg-BG" sz="4400" dirty="0" smtClean="0"/>
            </a:br>
            <a:r>
              <a:rPr lang="bg-BG" sz="4400" dirty="0" smtClean="0"/>
              <a:t>13 </a:t>
            </a:r>
            <a:r>
              <a:rPr lang="bg-BG" sz="4400" dirty="0" smtClean="0"/>
              <a:t>– 5 = </a:t>
            </a:r>
            <a:r>
              <a:rPr lang="bg-BG" sz="4400" dirty="0" smtClean="0"/>
              <a:t>8</a:t>
            </a:r>
            <a:endParaRPr lang="bg-BG" sz="44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609" y="128789"/>
            <a:ext cx="11475076" cy="2137617"/>
          </a:xfrm>
        </p:spPr>
        <p:txBody>
          <a:bodyPr>
            <a:noAutofit/>
          </a:bodyPr>
          <a:lstStyle/>
          <a:p>
            <a:pPr algn="ctr"/>
            <a:r>
              <a:rPr lang="bg-BG" sz="2400" dirty="0" smtClean="0"/>
              <a:t>При </a:t>
            </a:r>
            <a:r>
              <a:rPr lang="bg-BG" sz="2400" dirty="0" smtClean="0"/>
              <a:t>изваждане </a:t>
            </a:r>
            <a:r>
              <a:rPr lang="bg-BG" sz="2400" dirty="0" smtClean="0"/>
              <a:t>с преминаване </a:t>
            </a:r>
            <a:r>
              <a:rPr lang="bg-BG" sz="2400" dirty="0" smtClean="0"/>
              <a:t>за</a:t>
            </a:r>
            <a:r>
              <a:rPr lang="bg-BG" sz="2400" dirty="0" smtClean="0"/>
              <a:t>емаме </a:t>
            </a:r>
            <a:r>
              <a:rPr lang="bg-BG" sz="2400" dirty="0" smtClean="0"/>
              <a:t>една </a:t>
            </a:r>
            <a:r>
              <a:rPr lang="bg-BG" sz="2400" dirty="0" smtClean="0"/>
              <a:t>десетица </a:t>
            </a:r>
            <a:r>
              <a:rPr lang="bg-BG" sz="2400" dirty="0" smtClean="0"/>
              <a:t>от </a:t>
            </a:r>
            <a:r>
              <a:rPr lang="bg-BG" sz="2400" dirty="0" smtClean="0"/>
              <a:t>десетиците на умаляемото. Заедно с единиците тя образува двуцифрено число. От него вадим единиците на умалителя. Записваме на мястото на единиците в разликата. От десетиците на умаляемото изваждаме едната, която сме заели. От останалите вадим десетиците на умалителя. </a:t>
            </a:r>
            <a:endParaRPr lang="bg-BG" sz="2400" dirty="0"/>
          </a:p>
        </p:txBody>
      </p:sp>
      <p:pic>
        <p:nvPicPr>
          <p:cNvPr id="1026" name="Picture 2" descr="ÑÐ¸ Ð .  .. ÑÐ¸- â&#10;&#10;1 . Ð² .  Ð¸ ÐÐ³Ð½Ð¸Â»&#10;â . Ñ&#10;&#10;. .Ð®&#10;&#10;. ÐÑ. .&#10;. .&#10;Ñ. &#10;ÑÐ¼&#10;. &#10;.. &#10;4.&#10;. .&#10;. &#10;â . ÑÑÑÑÐ¼ÑÑÐ¼&#10;Ñ Ð° Ð¾&#10;. ÑÑ &#10;.  ..  Ð¸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2181" y="2501538"/>
            <a:ext cx="994020" cy="1325879"/>
          </a:xfrm>
          <a:prstGeom prst="rect">
            <a:avLst/>
          </a:prstGeom>
          <a:noFill/>
        </p:spPr>
      </p:pic>
      <p:pic>
        <p:nvPicPr>
          <p:cNvPr id="1028" name="Picture 4" descr=".ÑÑÑÐ´ Ð´ 4&#10;&#10;     &#10;&#10;, . âÐ´ . -â. . -&#10;&#10;âÐ´Ðµ 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5769" y="2501539"/>
            <a:ext cx="967831" cy="1290947"/>
          </a:xfrm>
          <a:prstGeom prst="rect">
            <a:avLst/>
          </a:prstGeom>
          <a:noFill/>
        </p:spPr>
      </p:pic>
      <p:sp>
        <p:nvSpPr>
          <p:cNvPr id="5" name="Minus 4"/>
          <p:cNvSpPr/>
          <p:nvPr/>
        </p:nvSpPr>
        <p:spPr>
          <a:xfrm>
            <a:off x="3017520" y="3344092"/>
            <a:ext cx="1084217" cy="71845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030" name="Picture 6" descr="ÐÐµÑÐµÐ»Ð¸ ÑÐ¸ÑÑ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6399" y="3664132"/>
            <a:ext cx="928642" cy="1238674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 flipV="1">
            <a:off x="4180114" y="5029200"/>
            <a:ext cx="2076995" cy="1306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294936" y="1829975"/>
            <a:ext cx="48763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6600" b="1" dirty="0" smtClean="0"/>
              <a:t>.</a:t>
            </a:r>
            <a:r>
              <a:rPr lang="bg-BG" b="1" dirty="0" smtClean="0"/>
              <a:t> </a:t>
            </a:r>
            <a:endParaRPr lang="bg-BG" b="1" dirty="0"/>
          </a:p>
        </p:txBody>
      </p:sp>
      <p:pic>
        <p:nvPicPr>
          <p:cNvPr id="1032" name="Picture 8" descr="Ñ&#10;Ð&#10;Ñ&#10;Ð¾&#10;Ð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6500" y="5153299"/>
            <a:ext cx="945052" cy="1260564"/>
          </a:xfrm>
          <a:prstGeom prst="rect">
            <a:avLst/>
          </a:prstGeom>
          <a:noFill/>
        </p:spPr>
      </p:pic>
      <p:pic>
        <p:nvPicPr>
          <p:cNvPr id="1034" name="Picture 10" descr="ÐÐµÑÐµÐ»Ð¸ ÑÐ¸ÑÑÐ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71712" y="5159828"/>
            <a:ext cx="1008711" cy="13454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Източници: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337AB7"/>
                </a:solidFill>
                <a:hlinkClick r:id="rId2"/>
              </a:rPr>
              <a:t>Учебна програма по математика за I клас в сила от учебната 2016/2017 година</a:t>
            </a:r>
            <a:r>
              <a:rPr lang="ru-RU" dirty="0">
                <a:solidFill>
                  <a:srgbClr val="333333"/>
                </a:solidFill>
              </a:rPr>
              <a:t>, утвърдена със Заповед № РД09-1857 от 17.12.2015 г. на МОН</a:t>
            </a:r>
          </a:p>
          <a:p>
            <a:r>
              <a:rPr lang="en-US" dirty="0" smtClean="0">
                <a:hlinkClick r:id="rId3"/>
              </a:rPr>
              <a:t>https://www.slideshare.net</a:t>
            </a:r>
            <a:endParaRPr lang="bg-BG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f03431377 - Копие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tf03431377 - Копие</Template>
  <TotalTime>83</TotalTime>
  <Words>218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Segoe Print</vt:lpstr>
      <vt:lpstr>Times New Roman</vt:lpstr>
      <vt:lpstr>tf03431377 - Копие</vt:lpstr>
      <vt:lpstr>Събиране и изваждане на числата до 20 с преминаване</vt:lpstr>
      <vt:lpstr>Знаете ли какво показва часовникът?</vt:lpstr>
      <vt:lpstr>Вече знаем как да събираме и изваждаме числата без преминаване. А как ще го направим с преминаване?</vt:lpstr>
      <vt:lpstr>Събирането с преминаване става по следния начин:</vt:lpstr>
      <vt:lpstr>Изваждане с преминаване</vt:lpstr>
      <vt:lpstr>Изваждането се извършва по следния модел: умаляемо – умалител = разлика 13 – 5 = 8</vt:lpstr>
      <vt:lpstr>При изваждане с преминаване заемаме една десетица от десетиците на умаляемото. Заедно с единиците тя образува двуцифрено число. От него вадим единиците на умалителя. Записваме на мястото на единиците в разликата. От десетиците на умаляемото изваждаме едната, която сме заели. От останалите вадим десетиците на умалителя. </vt:lpstr>
      <vt:lpstr>Източници: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Събиране и изваждане на числата до 20 с преминаване</dc:title>
  <dc:creator>Galya</dc:creator>
  <cp:lastModifiedBy>Диляна Гаджева</cp:lastModifiedBy>
  <cp:revision>7</cp:revision>
  <dcterms:created xsi:type="dcterms:W3CDTF">2018-07-31T07:54:34Z</dcterms:created>
  <dcterms:modified xsi:type="dcterms:W3CDTF">2018-08-16T04:47:03Z</dcterms:modified>
</cp:coreProperties>
</file>