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1" r:id="rId7"/>
  </p:sldIdLst>
  <p:sldSz cx="12192000" cy="6858000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BE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24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2DB84-7805-47A6-AA83-9479664A0D41}" type="datetimeFigureOut">
              <a:rPr lang="bg-BG" smtClean="0"/>
              <a:t>6.5.2020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0BF37-F054-4F1D-9B5A-0E3805309811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0372268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2DB84-7805-47A6-AA83-9479664A0D41}" type="datetimeFigureOut">
              <a:rPr lang="bg-BG" smtClean="0"/>
              <a:t>6.5.2020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0BF37-F054-4F1D-9B5A-0E3805309811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2820184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2DB84-7805-47A6-AA83-9479664A0D41}" type="datetimeFigureOut">
              <a:rPr lang="bg-BG" smtClean="0"/>
              <a:t>6.5.2020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0BF37-F054-4F1D-9B5A-0E3805309811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5907008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2DB84-7805-47A6-AA83-9479664A0D41}" type="datetimeFigureOut">
              <a:rPr lang="bg-BG" smtClean="0"/>
              <a:t>6.5.2020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0BF37-F054-4F1D-9B5A-0E3805309811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2119314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2DB84-7805-47A6-AA83-9479664A0D41}" type="datetimeFigureOut">
              <a:rPr lang="bg-BG" smtClean="0"/>
              <a:t>6.5.2020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0BF37-F054-4F1D-9B5A-0E3805309811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2293073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2DB84-7805-47A6-AA83-9479664A0D41}" type="datetimeFigureOut">
              <a:rPr lang="bg-BG" smtClean="0"/>
              <a:t>6.5.2020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0BF37-F054-4F1D-9B5A-0E3805309811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234644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2DB84-7805-47A6-AA83-9479664A0D41}" type="datetimeFigureOut">
              <a:rPr lang="bg-BG" smtClean="0"/>
              <a:t>6.5.2020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0BF37-F054-4F1D-9B5A-0E3805309811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834112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2DB84-7805-47A6-AA83-9479664A0D41}" type="datetimeFigureOut">
              <a:rPr lang="bg-BG" smtClean="0"/>
              <a:t>6.5.2020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0BF37-F054-4F1D-9B5A-0E3805309811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1897482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2DB84-7805-47A6-AA83-9479664A0D41}" type="datetimeFigureOut">
              <a:rPr lang="bg-BG" smtClean="0"/>
              <a:t>6.5.2020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0BF37-F054-4F1D-9B5A-0E3805309811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6035427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2DB84-7805-47A6-AA83-9479664A0D41}" type="datetimeFigureOut">
              <a:rPr lang="bg-BG" smtClean="0"/>
              <a:t>6.5.2020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0BF37-F054-4F1D-9B5A-0E3805309811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004059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2DB84-7805-47A6-AA83-9479664A0D41}" type="datetimeFigureOut">
              <a:rPr lang="bg-BG" smtClean="0"/>
              <a:t>6.5.2020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0BF37-F054-4F1D-9B5A-0E3805309811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856914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D2DB84-7805-47A6-AA83-9479664A0D41}" type="datetimeFigureOut">
              <a:rPr lang="bg-BG" smtClean="0"/>
              <a:t>6.5.2020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90BF37-F054-4F1D-9B5A-0E3805309811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107544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bg.wikipedia.org/wiki/23_%D1%81%D0%B5%D0%BF%D1%82%D0%B5%D0%BC%D0%B2%D1%80%D0%B8" TargetMode="External"/><Relationship Id="rId13" Type="http://schemas.openxmlformats.org/officeDocument/2006/relationships/hyperlink" Target="https://bg.wikipedia.org/wiki/%D0%9D%D0%BE%D0%B5%D0%BC%D0%B2%D1%80%D0%B8" TargetMode="External"/><Relationship Id="rId18" Type="http://schemas.openxmlformats.org/officeDocument/2006/relationships/image" Target="../media/image6.png"/><Relationship Id="rId3" Type="http://schemas.openxmlformats.org/officeDocument/2006/relationships/hyperlink" Target="https://bg.wikipedia.org/wiki/%D0%A3%D0%BC%D0%B5%D1%80%D0%B5%D0%BD_%D0%BF%D0%BE%D1%8F%D1%81" TargetMode="External"/><Relationship Id="rId7" Type="http://schemas.openxmlformats.org/officeDocument/2006/relationships/hyperlink" Target="https://bg.wikipedia.org/wiki/%D0%90%D1%81%D1%82%D1%80%D0%BE%D0%BD%D0%BE%D0%BC%D0%B8%D1%8F" TargetMode="External"/><Relationship Id="rId12" Type="http://schemas.openxmlformats.org/officeDocument/2006/relationships/hyperlink" Target="https://bg.wikipedia.org/wiki/%D0%9E%D0%BA%D1%82%D0%BE%D0%BC%D0%B2%D1%80%D0%B8" TargetMode="External"/><Relationship Id="rId17" Type="http://schemas.openxmlformats.org/officeDocument/2006/relationships/image" Target="../media/image5.png"/><Relationship Id="rId2" Type="http://schemas.openxmlformats.org/officeDocument/2006/relationships/hyperlink" Target="https://bg.wikipedia.org/wiki/%D0%A1%D0%B5%D0%B7%D0%BE%D0%BD%D0%B8" TargetMode="External"/><Relationship Id="rId16" Type="http://schemas.openxmlformats.org/officeDocument/2006/relationships/hyperlink" Target="https://bg.wikipedia.org/wiki/%D0%9C%D0%B0%D0%B9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bg.wikipedia.org/wiki/%D0%97%D0%B8%D0%BC%D0%B0" TargetMode="External"/><Relationship Id="rId11" Type="http://schemas.openxmlformats.org/officeDocument/2006/relationships/hyperlink" Target="https://bg.wikipedia.org/wiki/%D0%A1%D0%B5%D0%BF%D1%82%D0%B5%D0%BC%D0%B2%D1%80%D0%B8" TargetMode="External"/><Relationship Id="rId5" Type="http://schemas.openxmlformats.org/officeDocument/2006/relationships/hyperlink" Target="https://bg.wikipedia.org/wiki/%D0%9B%D1%8F%D1%82%D0%BE" TargetMode="External"/><Relationship Id="rId15" Type="http://schemas.openxmlformats.org/officeDocument/2006/relationships/hyperlink" Target="https://bg.wikipedia.org/wiki/%D0%90%D0%BF%D1%80%D0%B8%D0%BB" TargetMode="External"/><Relationship Id="rId10" Type="http://schemas.openxmlformats.org/officeDocument/2006/relationships/hyperlink" Target="https://bg.wikipedia.org/wiki/%D0%9C%D0%B5%D1%82%D0%B5%D0%BE%D1%80%D0%BE%D0%BB%D0%BE%D0%B3%D0%B8%D1%8F" TargetMode="External"/><Relationship Id="rId19" Type="http://schemas.openxmlformats.org/officeDocument/2006/relationships/image" Target="../media/image7.png"/><Relationship Id="rId4" Type="http://schemas.openxmlformats.org/officeDocument/2006/relationships/hyperlink" Target="https://bg.wikipedia.org/wiki/%D0%9F%D1%80%D0%BE%D0%BB%D0%B5%D1%82" TargetMode="External"/><Relationship Id="rId9" Type="http://schemas.openxmlformats.org/officeDocument/2006/relationships/hyperlink" Target="https://bg.wikipedia.org/wiki/21_%D0%BC%D0%B0%D1%80%D1%82" TargetMode="External"/><Relationship Id="rId14" Type="http://schemas.openxmlformats.org/officeDocument/2006/relationships/hyperlink" Target="https://bg.wikipedia.org/wiki/%D0%9C%D0%B0%D1%80%D1%82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bg.wikipedia.org/wiki/%D0%9B%D1%8F%D1%82%D0%BE" TargetMode="External"/><Relationship Id="rId2" Type="http://schemas.openxmlformats.org/officeDocument/2006/relationships/hyperlink" Target="https://bg.wikipedia.org/wiki/%D0%9F%D1%80%D0%BE%D0%BB%D0%B5%D1%82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bg.wikipedia.org/wiki/%D0%97%D0%B8%D0%BC%D0%B0" TargetMode="External"/><Relationship Id="rId4" Type="http://schemas.openxmlformats.org/officeDocument/2006/relationships/hyperlink" Target="https://bg.wikipedia.org/wiki/%D0%95%D1%81%D0%B5%D0%BD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  <a:alpha val="8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bg-BG" dirty="0" smtClean="0"/>
              <a:t>Сезони</a:t>
            </a:r>
            <a:endParaRPr lang="bg-B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bg-BG" dirty="0" smtClean="0"/>
              <a:t>Преслава – 4.б клас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1305885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1" y="49917"/>
            <a:ext cx="10515600" cy="1325563"/>
          </a:xfrm>
        </p:spPr>
        <p:txBody>
          <a:bodyPr/>
          <a:lstStyle/>
          <a:p>
            <a:r>
              <a:rPr lang="bg-BG" dirty="0" smtClean="0"/>
              <a:t>Пролет 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013" y="1097359"/>
            <a:ext cx="10515600" cy="4351338"/>
          </a:xfrm>
        </p:spPr>
        <p:txBody>
          <a:bodyPr>
            <a:normAutofit/>
          </a:bodyPr>
          <a:lstStyle/>
          <a:p>
            <a:pPr lvl="0"/>
            <a:r>
              <a:rPr lang="ru-RU" dirty="0" smtClean="0"/>
              <a:t>Пролетта е един от четирите сезона. </a:t>
            </a:r>
          </a:p>
          <a:p>
            <a:r>
              <a:rPr lang="ru-RU" dirty="0" smtClean="0"/>
              <a:t>Пролетта при нас започва на 22 март и завършва на 21 юни. </a:t>
            </a:r>
          </a:p>
          <a:p>
            <a:r>
              <a:rPr lang="ru-RU" dirty="0" smtClean="0"/>
              <a:t>Пролетните месеци са: март, април и май.</a:t>
            </a:r>
          </a:p>
          <a:p>
            <a:r>
              <a:rPr lang="ru-RU" dirty="0" smtClean="0"/>
              <a:t>Кокичетата и минзухарите са първите пролетни цветя.</a:t>
            </a:r>
          </a:p>
          <a:p>
            <a:r>
              <a:rPr lang="ru-RU" dirty="0" smtClean="0"/>
              <a:t>Плодните дръвчета се отрупват с цвят.</a:t>
            </a:r>
          </a:p>
          <a:p>
            <a:r>
              <a:rPr lang="ru-RU" dirty="0" smtClean="0"/>
              <a:t>През пролетта дните започват да стават по-дълги от нощите, температурите се повишават, природата се връща към активен живот.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8098" y="1758553"/>
            <a:ext cx="2495551" cy="18716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9874" y="4557714"/>
            <a:ext cx="6096000" cy="2138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5367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33119"/>
            <a:ext cx="10515600" cy="1325563"/>
          </a:xfrm>
        </p:spPr>
        <p:txBody>
          <a:bodyPr/>
          <a:lstStyle/>
          <a:p>
            <a:r>
              <a:rPr lang="bg-BG" dirty="0" smtClean="0"/>
              <a:t>Лято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-9525" y="1657920"/>
            <a:ext cx="5181600" cy="4351338"/>
          </a:xfrm>
        </p:spPr>
        <p:txBody>
          <a:bodyPr>
            <a:normAutofit/>
          </a:bodyPr>
          <a:lstStyle/>
          <a:p>
            <a:r>
              <a:rPr lang="ru-RU" dirty="0" smtClean="0"/>
              <a:t>Лятото е един от четирите сезона. </a:t>
            </a:r>
          </a:p>
          <a:p>
            <a:r>
              <a:rPr lang="ru-RU" dirty="0"/>
              <a:t>Т</a:t>
            </a:r>
            <a:r>
              <a:rPr lang="ru-RU" dirty="0" smtClean="0"/>
              <a:t>о започва на 22 юни и свършва на 23 септември.</a:t>
            </a:r>
          </a:p>
          <a:p>
            <a:r>
              <a:rPr lang="ru-RU" dirty="0" smtClean="0"/>
              <a:t>Латото е сезонът с най-високи температури.</a:t>
            </a:r>
          </a:p>
          <a:p>
            <a:r>
              <a:rPr lang="bg-BG" dirty="0" smtClean="0"/>
              <a:t>Зреят плодовете.</a:t>
            </a:r>
          </a:p>
          <a:p>
            <a:pPr marL="0" indent="0">
              <a:buNone/>
            </a:pPr>
            <a:endParaRPr lang="bg-BG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57920"/>
            <a:ext cx="5181600" cy="4519043"/>
          </a:xfrm>
        </p:spPr>
        <p:txBody>
          <a:bodyPr>
            <a:normAutofit/>
          </a:bodyPr>
          <a:lstStyle/>
          <a:p>
            <a:r>
              <a:rPr lang="bg-BG" dirty="0" smtClean="0"/>
              <a:t>Ходим на море или на планина.</a:t>
            </a:r>
            <a:endParaRPr lang="bg-BG" dirty="0"/>
          </a:p>
          <a:p>
            <a:endParaRPr lang="bg-BG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0" y="2413564"/>
            <a:ext cx="3519488" cy="270944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252" y="4934304"/>
            <a:ext cx="459105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1201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4"/>
            <a:ext cx="10515600" cy="1325563"/>
          </a:xfrm>
        </p:spPr>
        <p:txBody>
          <a:bodyPr/>
          <a:lstStyle/>
          <a:p>
            <a:r>
              <a:rPr lang="bg-BG" dirty="0" smtClean="0"/>
              <a:t>Есен</a:t>
            </a:r>
            <a:endParaRPr lang="bg-BG" dirty="0"/>
          </a:p>
        </p:txBody>
      </p:sp>
      <p:sp>
        <p:nvSpPr>
          <p:cNvPr id="3" name="TextBox 2"/>
          <p:cNvSpPr txBox="1"/>
          <p:nvPr/>
        </p:nvSpPr>
        <p:spPr>
          <a:xfrm>
            <a:off x="713165" y="1443037"/>
            <a:ext cx="495776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Есента</a:t>
            </a:r>
            <a:r>
              <a:rPr lang="ru-RU" dirty="0"/>
              <a:t> е един от четирите </a:t>
            </a:r>
            <a:r>
              <a:rPr lang="ru-RU" dirty="0">
                <a:hlinkClick r:id="rId2" tooltip="Сезони"/>
              </a:rPr>
              <a:t>сезона</a:t>
            </a:r>
            <a:r>
              <a:rPr lang="ru-RU" dirty="0"/>
              <a:t> в </a:t>
            </a:r>
            <a:r>
              <a:rPr lang="ru-RU" dirty="0">
                <a:hlinkClick r:id="rId3" tooltip="Умерен пояс"/>
              </a:rPr>
              <a:t>умерения </a:t>
            </a:r>
            <a:r>
              <a:rPr lang="ru-RU" dirty="0" smtClean="0">
                <a:hlinkClick r:id="rId3" tooltip="Умерен пояс"/>
              </a:rPr>
              <a:t>пояс</a:t>
            </a:r>
            <a:r>
              <a:rPr lang="ru-RU" dirty="0"/>
              <a:t> </a:t>
            </a:r>
            <a:r>
              <a:rPr lang="ru-RU" dirty="0" smtClean="0"/>
              <a:t>заедно с</a:t>
            </a:r>
            <a:r>
              <a:rPr lang="ru-RU" dirty="0"/>
              <a:t> </a:t>
            </a:r>
            <a:r>
              <a:rPr lang="ru-RU" dirty="0">
                <a:hlinkClick r:id="rId4" tooltip="Пролет"/>
              </a:rPr>
              <a:t>пролетта</a:t>
            </a:r>
            <a:r>
              <a:rPr lang="ru-RU" dirty="0"/>
              <a:t>, </a:t>
            </a:r>
            <a:r>
              <a:rPr lang="ru-RU" dirty="0" smtClean="0">
                <a:hlinkClick r:id="rId5" tooltip="Лято"/>
              </a:rPr>
              <a:t>лятото</a:t>
            </a:r>
            <a:r>
              <a:rPr lang="ru-RU" dirty="0"/>
              <a:t> и </a:t>
            </a:r>
            <a:r>
              <a:rPr lang="ru-RU" dirty="0" smtClean="0">
                <a:hlinkClick r:id="rId6" tooltip="Зима"/>
              </a:rPr>
              <a:t>зимата</a:t>
            </a:r>
            <a:r>
              <a:rPr lang="ru-RU" dirty="0"/>
              <a:t>. </a:t>
            </a:r>
            <a:endParaRPr lang="ru-RU" dirty="0" smtClean="0"/>
          </a:p>
          <a:p>
            <a:r>
              <a:rPr lang="ru-RU" dirty="0" smtClean="0">
                <a:hlinkClick r:id="rId7" tooltip="Астрономия"/>
              </a:rPr>
              <a:t>Астрономически</a:t>
            </a:r>
            <a:r>
              <a:rPr lang="ru-RU" dirty="0"/>
              <a:t> тя започва с есенното равноденствие (около </a:t>
            </a:r>
            <a:r>
              <a:rPr lang="ru-RU" dirty="0">
                <a:hlinkClick r:id="rId8" tooltip="23 септември"/>
              </a:rPr>
              <a:t>23 септември</a:t>
            </a:r>
            <a:r>
              <a:rPr lang="ru-RU" dirty="0"/>
              <a:t> в Северното полукълбо </a:t>
            </a:r>
            <a:r>
              <a:rPr lang="ru-RU" dirty="0" smtClean="0"/>
              <a:t>и на</a:t>
            </a:r>
            <a:r>
              <a:rPr lang="ru-RU" dirty="0"/>
              <a:t> </a:t>
            </a:r>
            <a:r>
              <a:rPr lang="ru-RU" dirty="0" smtClean="0">
                <a:hlinkClick r:id="rId9" tooltip="21 март"/>
              </a:rPr>
              <a:t>21  </a:t>
            </a:r>
            <a:r>
              <a:rPr lang="ru-RU" dirty="0">
                <a:hlinkClick r:id="rId9" tooltip="21 март"/>
              </a:rPr>
              <a:t>март</a:t>
            </a:r>
            <a:r>
              <a:rPr lang="ru-RU" dirty="0"/>
              <a:t> в </a:t>
            </a:r>
            <a:r>
              <a:rPr lang="ru-RU" dirty="0" smtClean="0"/>
              <a:t>Южното полукълбо). В </a:t>
            </a:r>
            <a:r>
              <a:rPr lang="ru-RU" dirty="0"/>
              <a:t> </a:t>
            </a:r>
            <a:r>
              <a:rPr lang="ru-RU" dirty="0">
                <a:hlinkClick r:id="rId10" tooltip="Метеорология"/>
              </a:rPr>
              <a:t>метеорологията</a:t>
            </a:r>
            <a:r>
              <a:rPr lang="ru-RU" dirty="0"/>
              <a:t> се използва различна конвенция – есенни са месеците </a:t>
            </a:r>
            <a:r>
              <a:rPr lang="ru-RU" dirty="0">
                <a:hlinkClick r:id="rId11" tooltip="Септември"/>
              </a:rPr>
              <a:t>септември</a:t>
            </a:r>
            <a:r>
              <a:rPr lang="ru-RU" dirty="0"/>
              <a:t>, </a:t>
            </a:r>
            <a:r>
              <a:rPr lang="ru-RU" dirty="0">
                <a:hlinkClick r:id="rId12" tooltip="Октомври"/>
              </a:rPr>
              <a:t>октомври</a:t>
            </a:r>
            <a:r>
              <a:rPr lang="ru-RU" dirty="0"/>
              <a:t> и </a:t>
            </a:r>
            <a:r>
              <a:rPr lang="ru-RU" dirty="0">
                <a:hlinkClick r:id="rId13" tooltip="Ноември"/>
              </a:rPr>
              <a:t>ноември</a:t>
            </a:r>
            <a:r>
              <a:rPr lang="ru-RU" dirty="0"/>
              <a:t> в Северното полукълбо и </a:t>
            </a:r>
            <a:r>
              <a:rPr lang="ru-RU" dirty="0">
                <a:hlinkClick r:id="rId14" tooltip="Март"/>
              </a:rPr>
              <a:t>март</a:t>
            </a:r>
            <a:r>
              <a:rPr lang="ru-RU" dirty="0"/>
              <a:t>, </a:t>
            </a:r>
            <a:r>
              <a:rPr lang="ru-RU" dirty="0">
                <a:hlinkClick r:id="rId15" tooltip="Април"/>
              </a:rPr>
              <a:t>април</a:t>
            </a:r>
            <a:r>
              <a:rPr lang="ru-RU" dirty="0"/>
              <a:t> и </a:t>
            </a:r>
            <a:r>
              <a:rPr lang="ru-RU" dirty="0">
                <a:hlinkClick r:id="rId16" tooltip="Май"/>
              </a:rPr>
              <a:t>май</a:t>
            </a:r>
            <a:r>
              <a:rPr lang="ru-RU" dirty="0"/>
              <a:t> в </a:t>
            </a:r>
            <a:r>
              <a:rPr lang="ru-RU" dirty="0" smtClean="0"/>
              <a:t>Южното полукълбо.</a:t>
            </a:r>
            <a:endParaRPr lang="bg-B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897751" y="220635"/>
            <a:ext cx="5229225" cy="294010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302544" y="4305359"/>
            <a:ext cx="3524250" cy="23812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897751" y="2943096"/>
            <a:ext cx="5229225" cy="3943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9328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41697"/>
            <a:ext cx="10515600" cy="1325563"/>
          </a:xfrm>
        </p:spPr>
        <p:txBody>
          <a:bodyPr/>
          <a:lstStyle/>
          <a:p>
            <a:r>
              <a:rPr lang="bg-BG" dirty="0"/>
              <a:t>З</a:t>
            </a:r>
            <a:r>
              <a:rPr lang="bg-BG" dirty="0" smtClean="0"/>
              <a:t>има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3900" y="1439863"/>
            <a:ext cx="10515600" cy="4351338"/>
          </a:xfrm>
        </p:spPr>
        <p:txBody>
          <a:bodyPr>
            <a:normAutofit/>
          </a:bodyPr>
          <a:lstStyle/>
          <a:p>
            <a:r>
              <a:rPr lang="ru-RU" dirty="0"/>
              <a:t>И</a:t>
            </a:r>
            <a:r>
              <a:rPr lang="ru-RU" dirty="0" smtClean="0"/>
              <a:t>ма значителни снеговалежи.</a:t>
            </a:r>
          </a:p>
          <a:p>
            <a:endParaRPr lang="ru-RU" dirty="0" smtClean="0"/>
          </a:p>
          <a:p>
            <a:r>
              <a:rPr lang="ru-RU" dirty="0" smtClean="0"/>
              <a:t>Зимата е един от четирите сезона заедно с пролетта, лятото и есента. Астрономично тя започва около 21 декември и завършва около 21 март. </a:t>
            </a:r>
          </a:p>
          <a:p>
            <a:r>
              <a:rPr lang="ru-RU" dirty="0" smtClean="0"/>
              <a:t> Обхваща месеците: декември, януари и февруари.</a:t>
            </a:r>
          </a:p>
          <a:p>
            <a:endParaRPr lang="ru-RU" dirty="0" smtClean="0"/>
          </a:p>
          <a:p>
            <a:r>
              <a:rPr lang="ru-RU" dirty="0" smtClean="0"/>
              <a:t>Зимата е сезонът с най-къси дни</a:t>
            </a:r>
            <a:r>
              <a:rPr lang="ru-RU" dirty="0"/>
              <a:t>.</a:t>
            </a:r>
            <a:endParaRPr lang="ru-RU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2300" y="513160"/>
            <a:ext cx="2857500" cy="1600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6200" y="4265186"/>
            <a:ext cx="3657600" cy="2443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7936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По материали </a:t>
            </a:r>
            <a:r>
              <a:rPr lang="bg-BG" dirty="0" smtClean="0"/>
              <a:t>от: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200000"/>
              </a:lnSpc>
            </a:pPr>
            <a:r>
              <a:rPr lang="en-US" dirty="0" smtClean="0">
                <a:hlinkClick r:id="rId2"/>
              </a:rPr>
              <a:t>https://bg.wikipedia.org/wiki/%D0%9F%D1%80%D0%BE%D0%BB%D0%B5%D1%82</a:t>
            </a:r>
            <a:endParaRPr lang="bg-BG" dirty="0" smtClean="0"/>
          </a:p>
          <a:p>
            <a:pPr>
              <a:lnSpc>
                <a:spcPct val="200000"/>
              </a:lnSpc>
            </a:pPr>
            <a:r>
              <a:rPr lang="en-US" dirty="0" smtClean="0">
                <a:hlinkClick r:id="rId3"/>
              </a:rPr>
              <a:t>https://bg.wikipedia.org/wiki/%D0%9B%D1%8F%D1%82%D0%BE</a:t>
            </a:r>
            <a:endParaRPr lang="bg-BG" dirty="0" smtClean="0"/>
          </a:p>
          <a:p>
            <a:pPr>
              <a:lnSpc>
                <a:spcPct val="200000"/>
              </a:lnSpc>
            </a:pPr>
            <a:r>
              <a:rPr lang="en-US" dirty="0" smtClean="0">
                <a:hlinkClick r:id="rId4"/>
              </a:rPr>
              <a:t>https://bg.wikipedia.org/wiki/%D0%95%D1%81%D0%B5%D0%BD</a:t>
            </a:r>
            <a:endParaRPr lang="bg-BG" dirty="0" smtClean="0"/>
          </a:p>
          <a:p>
            <a:pPr>
              <a:lnSpc>
                <a:spcPct val="200000"/>
              </a:lnSpc>
            </a:pPr>
            <a:r>
              <a:rPr lang="en-US" dirty="0" smtClean="0">
                <a:hlinkClick r:id="rId5"/>
              </a:rPr>
              <a:t>https://bg.wikipedia.org/wiki/%D0%97%D0%B8%D0%BC%D0%B0</a:t>
            </a:r>
            <a:endParaRPr lang="bg-BG" dirty="0" smtClean="0"/>
          </a:p>
        </p:txBody>
      </p:sp>
    </p:spTree>
    <p:extLst>
      <p:ext uri="{BB962C8B-B14F-4D97-AF65-F5344CB8AC3E}">
        <p14:creationId xmlns:p14="http://schemas.microsoft.com/office/powerpoint/2010/main" val="29103224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182</Words>
  <Application>Microsoft Office PowerPoint</Application>
  <PresentationFormat>Widescreen</PresentationFormat>
  <Paragraphs>30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Сезони</vt:lpstr>
      <vt:lpstr>Пролет </vt:lpstr>
      <vt:lpstr>Лято</vt:lpstr>
      <vt:lpstr>Есен</vt:lpstr>
      <vt:lpstr>Зима</vt:lpstr>
      <vt:lpstr>По материали от: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Редактирайте презентацията!</dc:title>
  <dc:creator>gadjeva</dc:creator>
  <cp:lastModifiedBy>gadjeva</cp:lastModifiedBy>
  <cp:revision>12</cp:revision>
  <dcterms:created xsi:type="dcterms:W3CDTF">2020-03-27T13:27:29Z</dcterms:created>
  <dcterms:modified xsi:type="dcterms:W3CDTF">2020-05-06T11:52:55Z</dcterms:modified>
</cp:coreProperties>
</file>