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notesMasterIdLst>
    <p:notesMasterId r:id="rId7"/>
  </p:notesMasterIdLst>
  <p:sldIdLst>
    <p:sldId id="257" r:id="rId2"/>
    <p:sldId id="259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5" autoAdjust="0"/>
  </p:normalViewPr>
  <p:slideViewPr>
    <p:cSldViewPr snapToGrid="0">
      <p:cViewPr varScale="1">
        <p:scale>
          <a:sx n="66" d="100"/>
          <a:sy n="66" d="100"/>
        </p:scale>
        <p:origin x="2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14142-69EA-4E32-9905-32D7200A8DDB}" type="datetimeFigureOut">
              <a:rPr lang="bg-BG" smtClean="0"/>
              <a:t>6.5.2020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2B378-740B-4258-9C1C-387AF1FEC2A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6239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B378-740B-4258-9C1C-387AF1FEC2AA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3952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2B378-740B-4258-9C1C-387AF1FEC2AA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1821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1F2A-3E1A-4A32-9FF5-7719C13551DA}" type="datetimeFigureOut">
              <a:rPr lang="bg-BG" smtClean="0"/>
              <a:t>6.5.2020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E14-A889-4BC7-9512-21D89985BB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6165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1F2A-3E1A-4A32-9FF5-7719C13551DA}" type="datetimeFigureOut">
              <a:rPr lang="bg-BG" smtClean="0"/>
              <a:t>6.5.2020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E14-A889-4BC7-9512-21D89985BB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571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1F2A-3E1A-4A32-9FF5-7719C13551DA}" type="datetimeFigureOut">
              <a:rPr lang="bg-BG" smtClean="0"/>
              <a:t>6.5.2020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E14-A889-4BC7-9512-21D89985BB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57566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1F2A-3E1A-4A32-9FF5-7719C13551DA}" type="datetimeFigureOut">
              <a:rPr lang="bg-BG" smtClean="0"/>
              <a:t>6.5.2020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E14-A889-4BC7-9512-21D89985BB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9751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1F2A-3E1A-4A32-9FF5-7719C13551DA}" type="datetimeFigureOut">
              <a:rPr lang="bg-BG" smtClean="0"/>
              <a:t>6.5.2020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E14-A889-4BC7-9512-21D89985BB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61847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1F2A-3E1A-4A32-9FF5-7719C13551DA}" type="datetimeFigureOut">
              <a:rPr lang="bg-BG" smtClean="0"/>
              <a:t>6.5.2020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E14-A889-4BC7-9512-21D89985BB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2827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1F2A-3E1A-4A32-9FF5-7719C13551DA}" type="datetimeFigureOut">
              <a:rPr lang="bg-BG" smtClean="0"/>
              <a:t>6.5.2020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E14-A889-4BC7-9512-21D89985BB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8698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1F2A-3E1A-4A32-9FF5-7719C13551DA}" type="datetimeFigureOut">
              <a:rPr lang="bg-BG" smtClean="0"/>
              <a:t>6.5.2020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E14-A889-4BC7-9512-21D89985BB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05294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1F2A-3E1A-4A32-9FF5-7719C13551DA}" type="datetimeFigureOut">
              <a:rPr lang="bg-BG" smtClean="0"/>
              <a:t>6.5.2020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E14-A889-4BC7-9512-21D89985BB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613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1F2A-3E1A-4A32-9FF5-7719C13551DA}" type="datetimeFigureOut">
              <a:rPr lang="bg-BG" smtClean="0"/>
              <a:t>6.5.2020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499DE14-A889-4BC7-9512-21D89985BB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975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1F2A-3E1A-4A32-9FF5-7719C13551DA}" type="datetimeFigureOut">
              <a:rPr lang="bg-BG" smtClean="0"/>
              <a:t>6.5.2020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E14-A889-4BC7-9512-21D89985BB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900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1F2A-3E1A-4A32-9FF5-7719C13551DA}" type="datetimeFigureOut">
              <a:rPr lang="bg-BG" smtClean="0"/>
              <a:t>6.5.2020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E14-A889-4BC7-9512-21D89985BB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907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1F2A-3E1A-4A32-9FF5-7719C13551DA}" type="datetimeFigureOut">
              <a:rPr lang="bg-BG" smtClean="0"/>
              <a:t>6.5.2020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E14-A889-4BC7-9512-21D89985BB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3675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1F2A-3E1A-4A32-9FF5-7719C13551DA}" type="datetimeFigureOut">
              <a:rPr lang="bg-BG" smtClean="0"/>
              <a:t>6.5.2020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E14-A889-4BC7-9512-21D89985BB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5937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1F2A-3E1A-4A32-9FF5-7719C13551DA}" type="datetimeFigureOut">
              <a:rPr lang="bg-BG" smtClean="0"/>
              <a:t>6.5.2020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E14-A889-4BC7-9512-21D89985BB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1383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1F2A-3E1A-4A32-9FF5-7719C13551DA}" type="datetimeFigureOut">
              <a:rPr lang="bg-BG" smtClean="0"/>
              <a:t>6.5.2020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E14-A889-4BC7-9512-21D89985BB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7576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1F2A-3E1A-4A32-9FF5-7719C13551DA}" type="datetimeFigureOut">
              <a:rPr lang="bg-BG" smtClean="0"/>
              <a:t>6.5.2020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E14-A889-4BC7-9512-21D89985BB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597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9C1F2A-3E1A-4A32-9FF5-7719C13551DA}" type="datetimeFigureOut">
              <a:rPr lang="bg-BG" smtClean="0"/>
              <a:t>6.5.2020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99DE14-A889-4BC7-9512-21D89985BB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0295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  <p:sldLayoutId id="214748387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9F%D0%BE%D0%B2%D0%B5%D0%B4%D0%B5%D0%BD%D0%B8%D0%B5" TargetMode="External"/><Relationship Id="rId3" Type="http://schemas.openxmlformats.org/officeDocument/2006/relationships/hyperlink" Target="https://bg.wikipedia.org/wiki/TCP/IP" TargetMode="External"/><Relationship Id="rId7" Type="http://schemas.openxmlformats.org/officeDocument/2006/relationships/hyperlink" Target="https://bg.wikipedia.org/wiki/%D0%95%D1%82%D0%B8%D0%BA%D0%B0" TargetMode="External"/><Relationship Id="rId2" Type="http://schemas.openxmlformats.org/officeDocument/2006/relationships/hyperlink" Target="https://bg.wikipedia.org/wiki/%D0%9A%D0%BE%D0%BC%D0%BF%D1%8E%D1%82%D1%8A%D1%80%D0%BD%D0%B0_%D0%BC%D1%80%D0%B5%D0%B6%D0%B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bg.wikipedia.org/wiki/%D0%95%D1%82%D0%B8%D0%BA%D0%B5%D1%82" TargetMode="External"/><Relationship Id="rId5" Type="http://schemas.openxmlformats.org/officeDocument/2006/relationships/hyperlink" Target="https://bg.wikipedia.org/wiki/%D0%98%D0%BD%D1%82%D0%B5%D1%80%D0%BD%D0%B5%D1%82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bg.wikipedia.org/wiki/%D0%9D%D0%B5%D0%BE%D0%BB%D0%BE%D0%B3%D0%B8%D0%B7%D1%8A%D0%BC" TargetMode="External"/><Relationship Id="rId9" Type="http://schemas.openxmlformats.org/officeDocument/2006/relationships/hyperlink" Target="https://bg.wikipedia.org/wiki/%D0%9E%D0%B1%D1%89%D1%83%D0%B2%D0%B0%D0%BD%D0%B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276" y="3829826"/>
            <a:ext cx="2420204" cy="10813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37" y="3789593"/>
            <a:ext cx="1284749" cy="11215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711" y="3726253"/>
            <a:ext cx="1241998" cy="11848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940" y="3782378"/>
            <a:ext cx="1426191" cy="127328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346780" y="1350974"/>
            <a:ext cx="10018713" cy="1752599"/>
          </a:xfrm>
        </p:spPr>
        <p:txBody>
          <a:bodyPr>
            <a:normAutofit/>
          </a:bodyPr>
          <a:lstStyle/>
          <a:p>
            <a:r>
              <a:rPr lang="bg-BG" sz="5400" smtClean="0"/>
              <a:t>Нетикет</a:t>
            </a:r>
            <a:r>
              <a:rPr lang="bg-BG" sz="5400" dirty="0" smtClean="0"/>
              <a:t> </a:t>
            </a:r>
            <a:r>
              <a:rPr lang="bg-BG" sz="5400" dirty="0" smtClean="0"/>
              <a:t>или как да се държим в </a:t>
            </a:r>
            <a:r>
              <a:rPr lang="bg-BG" sz="5400" dirty="0" smtClean="0"/>
              <a:t>интернет  </a:t>
            </a:r>
            <a:endParaRPr lang="bg-BG" sz="5400" dirty="0"/>
          </a:p>
        </p:txBody>
      </p:sp>
      <p:sp>
        <p:nvSpPr>
          <p:cNvPr id="11" name="Rectangle 10"/>
          <p:cNvSpPr/>
          <p:nvPr/>
        </p:nvSpPr>
        <p:spPr>
          <a:xfrm>
            <a:off x="2254157" y="5597160"/>
            <a:ext cx="33192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/>
              <a:t>Преслава </a:t>
            </a:r>
            <a:r>
              <a:rPr lang="bg-BG" sz="2800" dirty="0" smtClean="0"/>
              <a:t> Тодорова</a:t>
            </a:r>
          </a:p>
          <a:p>
            <a:r>
              <a:rPr lang="bg-BG" sz="2800" dirty="0" smtClean="0"/>
              <a:t>4</a:t>
            </a:r>
            <a:r>
              <a:rPr lang="en-US" sz="2800" dirty="0" smtClean="0"/>
              <a:t>.</a:t>
            </a:r>
            <a:r>
              <a:rPr lang="bg-BG" sz="2800" dirty="0" smtClean="0"/>
              <a:t>б </a:t>
            </a:r>
            <a:r>
              <a:rPr lang="bg-BG" sz="2800" dirty="0" smtClean="0"/>
              <a:t>клас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33293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482" y="1364343"/>
            <a:ext cx="10018713" cy="1596571"/>
          </a:xfrm>
        </p:spPr>
        <p:txBody>
          <a:bodyPr>
            <a:normAutofit fontScale="90000"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Що е то „интернет“ и „нетикет“?  </a:t>
            </a:r>
            <a:b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Интернет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Мрежата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глобална система от свързани </a:t>
            </a:r>
            <a:r>
              <a:rPr lang="ru-RU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Компютърна мрежа"/>
              </a:rPr>
              <a:t>компютърни мрежи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която чрез стандартен комплект протоколи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  <a:hlinkClick r:id="rId3" tooltip="TCP/IP"/>
              </a:rPr>
              <a:t>TCP/IP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обслужва милиарди потребители по целия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свят.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88358" y="3504443"/>
            <a:ext cx="91146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  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Нетикет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  <a:hlinkClick r:id="rId4" tooltip="Неологизъм"/>
              </a:rPr>
              <a:t>неологизъм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съставен от думите „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  <a:hlinkClick r:id="rId5" tooltip="Интернет"/>
              </a:rPr>
              <a:t>интернет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“ и „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  <a:hlinkClick r:id="rId6" tooltip="Етикет"/>
              </a:rPr>
              <a:t>етикет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“),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е събирателен термин за нормите на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  <a:hlinkClick r:id="rId7" tooltip="Етика"/>
              </a:rPr>
              <a:t>етично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  <a:hlinkClick r:id="rId8" tooltip="Поведение"/>
              </a:rPr>
              <a:t>поведение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  <a:hlinkClick r:id="rId9" tooltip="Общуване"/>
              </a:rPr>
              <a:t>общуване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между хората в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  <a:hlinkClick r:id="rId5" tooltip="Интернет"/>
              </a:rPr>
              <a:t>Интернет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пространството</a:t>
            </a:r>
            <a:r>
              <a:rPr lang="ru-RU" sz="3200" dirty="0" smtClean="0"/>
              <a:t>.</a:t>
            </a:r>
            <a:endParaRPr lang="bg-BG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69" y="3831594"/>
            <a:ext cx="1639989" cy="186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6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560" y="133114"/>
            <a:ext cx="9729717" cy="4971149"/>
          </a:xfrm>
        </p:spPr>
        <p:txBody>
          <a:bodyPr>
            <a:normAutofit/>
          </a:bodyPr>
          <a:lstStyle/>
          <a:p>
            <a:pPr algn="l"/>
            <a:r>
              <a:rPr lang="bg-BG" dirty="0" smtClean="0"/>
              <a:t>2. Разкриване на фалшив профил  </a:t>
            </a:r>
            <a:br>
              <a:rPr lang="bg-BG" dirty="0" smtClean="0"/>
            </a:br>
            <a:r>
              <a:rPr lang="bg-BG" dirty="0" smtClean="0"/>
              <a:t>Проверяваме:</a:t>
            </a:r>
            <a:br>
              <a:rPr lang="bg-BG" dirty="0" smtClean="0"/>
            </a:br>
            <a:r>
              <a:rPr lang="bg-BG" dirty="0" smtClean="0"/>
              <a:t>- името на човека, в който се съмняваме,</a:t>
            </a:r>
            <a:r>
              <a:rPr lang="en-US" dirty="0" smtClean="0"/>
              <a:t> </a:t>
            </a:r>
            <a:r>
              <a:rPr lang="bg-BG" dirty="0" smtClean="0"/>
              <a:t>в</a:t>
            </a:r>
            <a:r>
              <a:rPr lang="en-US" dirty="0" smtClean="0"/>
              <a:t>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Google </a:t>
            </a:r>
            <a:r>
              <a:rPr lang="bg-BG" dirty="0"/>
              <a:t> </a:t>
            </a:r>
            <a:r>
              <a:rPr lang="bg-BG" dirty="0" smtClean="0"/>
              <a:t>или в друга  търсачка;</a:t>
            </a:r>
            <a:br>
              <a:rPr lang="bg-BG" dirty="0" smtClean="0"/>
            </a:br>
            <a:r>
              <a:rPr lang="bg-BG" dirty="0" smtClean="0"/>
              <a:t>- имейл адреса;</a:t>
            </a:r>
            <a:br>
              <a:rPr lang="bg-BG" dirty="0" smtClean="0"/>
            </a:br>
            <a:r>
              <a:rPr lang="bg-BG" dirty="0" smtClean="0"/>
              <a:t>- профилната снимка;</a:t>
            </a:r>
            <a:br>
              <a:rPr lang="bg-BG" dirty="0" smtClean="0"/>
            </a:br>
            <a:r>
              <a:rPr lang="bg-BG" dirty="0" smtClean="0"/>
              <a:t>- контролен </a:t>
            </a:r>
            <a:r>
              <a:rPr lang="bg-BG" dirty="0" smtClean="0"/>
              <a:t>въпрос.</a:t>
            </a:r>
            <a:endParaRPr lang="bg-B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844" y="4710577"/>
            <a:ext cx="5460242" cy="187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8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675" y="-1787856"/>
            <a:ext cx="10018713" cy="7956644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3</a:t>
            </a:r>
            <a:r>
              <a:rPr lang="en-US" sz="3600" dirty="0" smtClean="0"/>
              <a:t>.</a:t>
            </a:r>
            <a:r>
              <a:rPr lang="bg-BG" sz="3600" dirty="0" smtClean="0"/>
              <a:t> Опасни линкове – </a:t>
            </a:r>
            <a:r>
              <a:rPr lang="bg-BG" sz="3600" dirty="0" smtClean="0"/>
              <a:t>За да се защити устройството от опасни линкове е необходимо да се инсталира  пристав</a:t>
            </a:r>
            <a:r>
              <a:rPr lang="bg-BG" sz="3600" dirty="0"/>
              <a:t>к</a:t>
            </a:r>
            <a:r>
              <a:rPr lang="bg-BG" sz="3600" dirty="0" smtClean="0"/>
              <a:t>ата за браузър</a:t>
            </a:r>
            <a:r>
              <a:rPr lang="en-US" sz="3600" dirty="0" smtClean="0"/>
              <a:t> </a:t>
            </a:r>
            <a:r>
              <a:rPr lang="en-US" sz="36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WOT</a:t>
            </a:r>
            <a:r>
              <a:rPr lang="en-US" sz="3600" u="sng" dirty="0" smtClean="0"/>
              <a:t> (</a:t>
            </a:r>
            <a:r>
              <a:rPr lang="en-US" sz="36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web of trust</a:t>
            </a:r>
            <a:r>
              <a:rPr lang="en-US" sz="3600" u="sng" dirty="0" smtClean="0"/>
              <a:t>)</a:t>
            </a:r>
            <a:r>
              <a:rPr lang="en-US" sz="3600" dirty="0" smtClean="0"/>
              <a:t>.</a:t>
            </a: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600" dirty="0"/>
              <a:t> </a:t>
            </a:r>
            <a:r>
              <a:rPr lang="bg-BG" sz="3600" dirty="0" smtClean="0"/>
              <a:t> -предупреждава за влизане в опасни линкове;</a:t>
            </a:r>
            <a:br>
              <a:rPr lang="bg-BG" sz="3600" dirty="0" smtClean="0"/>
            </a:br>
            <a:r>
              <a:rPr lang="en-US" sz="3600" dirty="0" smtClean="0"/>
              <a:t>  </a:t>
            </a:r>
            <a:r>
              <a:rPr lang="bg-BG" sz="3600" dirty="0" smtClean="0"/>
              <a:t>-работи с търсачки и с линкове от </a:t>
            </a:r>
            <a:r>
              <a:rPr lang="en-US" sz="3600" u="sng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facebook</a:t>
            </a:r>
            <a:r>
              <a:rPr lang="bg-BG" sz="3600" u="sng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bg-BG" sz="3600" u="sng" dirty="0">
              <a:cs typeface="Aharoni" panose="02010803020104030203" pitchFamily="2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642" y="4066021"/>
            <a:ext cx="3473355" cy="19127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301" y="4066020"/>
            <a:ext cx="4302005" cy="191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01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9714" y="537028"/>
            <a:ext cx="9360353" cy="4267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4</a:t>
            </a:r>
            <a:r>
              <a:rPr lang="en-US" dirty="0" smtClean="0"/>
              <a:t>.</a:t>
            </a:r>
            <a:r>
              <a:rPr lang="bg-BG" dirty="0" smtClean="0"/>
              <a:t> </a:t>
            </a:r>
            <a:r>
              <a:rPr lang="en-US" dirty="0" smtClean="0"/>
              <a:t>T</a:t>
            </a:r>
            <a:r>
              <a:rPr lang="bg-BG" dirty="0" smtClean="0"/>
              <a:t>ормоз в </a:t>
            </a:r>
            <a:r>
              <a:rPr lang="bg-BG" dirty="0" smtClean="0"/>
              <a:t>интернет –</a:t>
            </a:r>
            <a:r>
              <a:rPr lang="ru-RU" dirty="0" smtClean="0"/>
              <a:t> </a:t>
            </a:r>
            <a:r>
              <a:rPr lang="ru-RU" dirty="0" smtClean="0"/>
              <a:t>използване на </a:t>
            </a:r>
            <a:r>
              <a:rPr lang="ru-RU" dirty="0"/>
              <a:t>интернет за нанасяне на емоционална вреда върху други хора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Как  да реагираме?</a:t>
            </a:r>
            <a:br>
              <a:rPr lang="ru-RU" dirty="0" smtClean="0"/>
            </a:br>
            <a:r>
              <a:rPr lang="ru-RU" dirty="0" smtClean="0"/>
              <a:t>- молим лицето, публикувало снимка или коментар за нас, да я изтрие;</a:t>
            </a:r>
            <a:br>
              <a:rPr lang="ru-RU" dirty="0" smtClean="0"/>
            </a:br>
            <a:r>
              <a:rPr lang="ru-RU" dirty="0" smtClean="0"/>
              <a:t>- докладваме в сайта </a:t>
            </a:r>
            <a:r>
              <a:rPr lang="ru-RU" dirty="0" smtClean="0"/>
              <a:t>за </a:t>
            </a:r>
            <a:r>
              <a:rPr lang="ru-RU" dirty="0" smtClean="0"/>
              <a:t>неприличната публикация;</a:t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свързваме се с консултант от сайта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safenet.bg</a:t>
            </a:r>
            <a:endParaRPr lang="bg-BG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486" y="4927147"/>
            <a:ext cx="5499552" cy="193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83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274</TotalTime>
  <Words>109</Words>
  <Application>Microsoft Office PowerPoint</Application>
  <PresentationFormat>Widescreen</PresentationFormat>
  <Paragraphs>10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Aharoni</vt:lpstr>
      <vt:lpstr>Aparajita</vt:lpstr>
      <vt:lpstr>Arial</vt:lpstr>
      <vt:lpstr>Calibri</vt:lpstr>
      <vt:lpstr>Corbel</vt:lpstr>
      <vt:lpstr>Parallax</vt:lpstr>
      <vt:lpstr>Нетикет или как да се държим в интернет  </vt:lpstr>
      <vt:lpstr>Що е то „интернет“ и „нетикет“?      Интернет или Мрежата е глобална система от свързани компютърни мрежи, която чрез стандартен комплект протоколи TCP/IP обслужва милиарди потребители по целия свят. </vt:lpstr>
      <vt:lpstr>2. Разкриване на фалшив профил   Проверяваме: - името на човека, в който се съмняваме, в Google  или в друга  търсачка; - имейл адреса; - профилната снимка; - контролен въпрос.</vt:lpstr>
      <vt:lpstr>3. Опасни линкове – За да се защити устройството от опасни линкове е необходимо да се инсталира  приставката за браузър WOT (web of trust).   -предупреждава за влизане в опасни линкове;   -работи с търсачки и с линкове от facebook.</vt:lpstr>
      <vt:lpstr>4. Tормоз в интернет – използване на интернет за нанасяне на емоционална вреда върху други хора. Как  да реагираме? - молим лицето, публикувало снимка или коментар за нас, да я изтрие; - докладваме в сайта за неприличната публикация; - свързваме се с консултант от сайта safenet.bg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Моят Роден град                                                           Велико Търново</dc:title>
  <dc:creator>homepc</dc:creator>
  <cp:lastModifiedBy>gadjeva</cp:lastModifiedBy>
  <cp:revision>36</cp:revision>
  <dcterms:created xsi:type="dcterms:W3CDTF">2020-04-08T16:06:03Z</dcterms:created>
  <dcterms:modified xsi:type="dcterms:W3CDTF">2020-05-06T12:45:35Z</dcterms:modified>
</cp:coreProperties>
</file>