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1" r:id="rId2"/>
    <p:sldId id="264" r:id="rId3"/>
    <p:sldId id="266" r:id="rId4"/>
    <p:sldId id="267" r:id="rId5"/>
    <p:sldId id="268" r:id="rId6"/>
    <p:sldId id="269" r:id="rId7"/>
    <p:sldId id="270" r:id="rId8"/>
    <p:sldId id="271" r:id="rId9"/>
    <p:sldId id="273" r:id="rId10"/>
    <p:sldId id="272" r:id="rId11"/>
    <p:sldId id="265" r:id="rId12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24/8/2016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7E03411-58E2-43FD-AE1D-AD77DFF8CB20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24/8/2016</a:t>
            </a:r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Click to edit Master text styles</a:t>
            </a:r>
          </a:p>
          <a:p>
            <a:pPr lvl="1" rtl="0"/>
            <a:r>
              <a:t>Second level</a:t>
            </a:r>
          </a:p>
          <a:p>
            <a:pPr lvl="2" rtl="0"/>
            <a:r>
              <a:t>Third level</a:t>
            </a:r>
          </a:p>
          <a:p>
            <a:pPr lvl="3" rtl="0"/>
            <a:r>
              <a:t>Fourth level</a:t>
            </a:r>
          </a:p>
          <a:p>
            <a:pPr lvl="4" rtl="0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8DC57A8-AE18-4654-B6AF-04B3577165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rtl="0"/>
            <a:r>
              <a:rPr lang="en-US" smtClean="0"/>
              <a:t>Click to edit Master title style</a:t>
            </a:r>
            <a:endParaRPr lang="en-GB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 lang="en-GB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/>
              <a:t>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24/8/2016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&#1051;&#1080;&#1090;&#1077;&#1088;&#1072;&#1090;&#1091;&#1088;&#1072;" TargetMode="External"/><Relationship Id="rId2" Type="http://schemas.openxmlformats.org/officeDocument/2006/relationships/hyperlink" Target="https://www.mon.bg/bg/1699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az-deteto.bg/gatanki-ot-detsa-za-detsa/page.html" TargetMode="External"/><Relationship Id="rId5" Type="http://schemas.openxmlformats.org/officeDocument/2006/relationships/hyperlink" Target="https://bg.wikipedia.org/wiki/&#1043;&#1072;&#1090;&#1072;&#1085;&#1082;&#1072;" TargetMode="External"/><Relationship Id="rId4" Type="http://schemas.openxmlformats.org/officeDocument/2006/relationships/hyperlink" Target="http://www.dechica.com/prikazki/prikazki-chetene/&#1087;&#1086;&#1076;-&#1075;&#1098;&#1073;&#1072;&#1090;&#1072;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007" y="1848771"/>
            <a:ext cx="10058402" cy="1219200"/>
          </a:xfrm>
        </p:spPr>
        <p:txBody>
          <a:bodyPr rtlCol="0">
            <a:normAutofit/>
          </a:bodyPr>
          <a:lstStyle/>
          <a:p>
            <a:pPr algn="ctr" rtl="0"/>
            <a:r>
              <a:rPr lang="bg-BG" sz="4000" dirty="0" smtClean="0"/>
              <a:t>Литературни и форклорни текстове</a:t>
            </a:r>
            <a:endParaRPr lang="en-GB" sz="4000" dirty="0"/>
          </a:p>
        </p:txBody>
      </p:sp>
      <p:sp>
        <p:nvSpPr>
          <p:cNvPr id="7" name="Rectangle 6"/>
          <p:cNvSpPr/>
          <p:nvPr/>
        </p:nvSpPr>
        <p:spPr>
          <a:xfrm>
            <a:off x="1828800" y="3968523"/>
            <a:ext cx="9117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dirty="0" smtClean="0"/>
              <a:t>Изготвил: Миглена Иванова, студент-практикант по проект „Студентски практики“</a:t>
            </a:r>
          </a:p>
          <a:p>
            <a:r>
              <a:rPr lang="ru-RU" sz="2800" dirty="0" smtClean="0"/>
              <a:t>Провери и редактира: </a:t>
            </a:r>
            <a:r>
              <a:rPr lang="ru-RU" sz="2800" dirty="0" smtClean="0"/>
              <a:t>Диляна Гаджева, ментор по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608" y="658073"/>
            <a:ext cx="6096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Бърза птичка, веселушка, </a:t>
            </a:r>
            <a:br>
              <a:rPr lang="ru-RU" sz="2800" dirty="0" smtClean="0"/>
            </a:br>
            <a:r>
              <a:rPr lang="ru-RU" sz="2800" dirty="0" smtClean="0"/>
              <a:t>лети по сняг като вихрушка. </a:t>
            </a:r>
            <a:br>
              <a:rPr lang="ru-RU" sz="2800" dirty="0" smtClean="0"/>
            </a:br>
            <a:r>
              <a:rPr lang="ru-RU" sz="2800" dirty="0" smtClean="0"/>
              <a:t>Децата возят се на нея </a:t>
            </a:r>
            <a:br>
              <a:rPr lang="ru-RU" sz="2800" dirty="0" smtClean="0"/>
            </a:br>
            <a:r>
              <a:rPr lang="ru-RU" sz="2800" dirty="0" smtClean="0"/>
              <a:t>и щастливо си се смеят!</a:t>
            </a:r>
            <a:br>
              <a:rPr lang="ru-RU" sz="2800" dirty="0" smtClean="0"/>
            </a:br>
            <a:r>
              <a:rPr lang="ru-RU" sz="2800" dirty="0" smtClean="0"/>
              <a:t>Що е то?</a:t>
            </a:r>
            <a:r>
              <a:rPr lang="ru-RU" dirty="0" smtClean="0"/>
              <a:t/>
            </a:r>
            <a:br>
              <a:rPr lang="ru-RU" dirty="0" smtClean="0"/>
            </a:br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3430689" y="3019047"/>
            <a:ext cx="1907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400" dirty="0" smtClean="0"/>
              <a:t>(шейната)</a:t>
            </a:r>
            <a:endParaRPr lang="bg-BG" sz="2400" dirty="0"/>
          </a:p>
        </p:txBody>
      </p:sp>
      <p:sp>
        <p:nvSpPr>
          <p:cNvPr id="4" name="Rectangle 3"/>
          <p:cNvSpPr/>
          <p:nvPr/>
        </p:nvSpPr>
        <p:spPr>
          <a:xfrm>
            <a:off x="5711687" y="2660447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Мъничко, сивичко </a:t>
            </a:r>
            <a:br>
              <a:rPr lang="ru-RU" sz="2800" dirty="0" smtClean="0"/>
            </a:br>
            <a:r>
              <a:rPr lang="ru-RU" sz="2800" dirty="0" smtClean="0"/>
              <a:t>на небето се повява, </a:t>
            </a:r>
            <a:br>
              <a:rPr lang="ru-RU" sz="2800" dirty="0" smtClean="0"/>
            </a:br>
            <a:r>
              <a:rPr lang="ru-RU" sz="2800" dirty="0" smtClean="0"/>
              <a:t>то плаче със сълзи, </a:t>
            </a:r>
            <a:br>
              <a:rPr lang="ru-RU" sz="2800" dirty="0" smtClean="0"/>
            </a:br>
            <a:r>
              <a:rPr lang="ru-RU" sz="2800" dirty="0" smtClean="0"/>
              <a:t>а може и град да завали. </a:t>
            </a:r>
            <a:br>
              <a:rPr lang="ru-RU" sz="2800" dirty="0" smtClean="0"/>
            </a:br>
            <a:r>
              <a:rPr lang="ru-RU" sz="2800" dirty="0"/>
              <a:t>П</a:t>
            </a:r>
            <a:r>
              <a:rPr lang="ru-RU" sz="2800" dirty="0" smtClean="0"/>
              <a:t>уска </a:t>
            </a:r>
            <a:r>
              <a:rPr lang="ru-RU" sz="2800" dirty="0" smtClean="0"/>
              <a:t>светкавици безброй </a:t>
            </a:r>
            <a:br>
              <a:rPr lang="ru-RU" sz="2800" dirty="0" smtClean="0"/>
            </a:br>
            <a:r>
              <a:rPr lang="ru-RU" sz="2800" dirty="0" smtClean="0"/>
              <a:t>и по улицата прави порой.</a:t>
            </a:r>
            <a:br>
              <a:rPr lang="ru-RU" sz="2800" dirty="0" smtClean="0"/>
            </a:br>
            <a:r>
              <a:rPr lang="ru-RU" sz="2800" dirty="0" smtClean="0"/>
              <a:t>Що е то?</a:t>
            </a:r>
            <a:endParaRPr lang="bg-BG" sz="2800" dirty="0"/>
          </a:p>
        </p:txBody>
      </p:sp>
      <p:sp>
        <p:nvSpPr>
          <p:cNvPr id="5" name="Rectangle 4"/>
          <p:cNvSpPr/>
          <p:nvPr/>
        </p:nvSpPr>
        <p:spPr>
          <a:xfrm>
            <a:off x="8909382" y="5616473"/>
            <a:ext cx="1295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400" dirty="0" smtClean="0"/>
              <a:t>(облак)</a:t>
            </a:r>
            <a:endParaRPr lang="bg-BG" sz="2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bg-BG" dirty="0" smtClean="0"/>
              <a:t>Източници: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515872" y="1994455"/>
            <a:ext cx="9836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337AB7"/>
                </a:solidFill>
                <a:hlinkClick r:id="rId2"/>
              </a:rPr>
              <a:t>Учебна програма по български език и литература </a:t>
            </a:r>
            <a:r>
              <a:rPr lang="ru-RU" sz="2000" dirty="0">
                <a:solidFill>
                  <a:srgbClr val="337AB7"/>
                </a:solidFill>
                <a:hlinkClick r:id="rId2"/>
              </a:rPr>
              <a:t>за I клас в сила от учебната 2016/2017 година</a:t>
            </a:r>
            <a:r>
              <a:rPr lang="ru-RU" sz="2000" dirty="0">
                <a:solidFill>
                  <a:srgbClr val="333333"/>
                </a:solidFill>
              </a:rPr>
              <a:t>, </a:t>
            </a:r>
            <a:r>
              <a:rPr lang="ru-RU" sz="2000" dirty="0" smtClean="0">
                <a:solidFill>
                  <a:srgbClr val="333333"/>
                </a:solidFill>
              </a:rPr>
              <a:t>утвърдена </a:t>
            </a:r>
            <a:r>
              <a:rPr lang="ru-RU" sz="2000" dirty="0">
                <a:solidFill>
                  <a:srgbClr val="333333"/>
                </a:solidFill>
              </a:rPr>
              <a:t>със Заповед № РД09-1857 от 17.12.2015 г</a:t>
            </a:r>
            <a:r>
              <a:rPr lang="ru-RU" sz="2000" dirty="0" smtClean="0">
                <a:solidFill>
                  <a:srgbClr val="333333"/>
                </a:solidFill>
              </a:rPr>
              <a:t>. </a:t>
            </a:r>
            <a:r>
              <a:rPr lang="ru-RU" sz="2000" dirty="0">
                <a:solidFill>
                  <a:srgbClr val="333333"/>
                </a:solidFill>
              </a:rPr>
              <a:t>н</a:t>
            </a:r>
            <a:r>
              <a:rPr lang="ru-RU" sz="2000" dirty="0" smtClean="0">
                <a:solidFill>
                  <a:srgbClr val="333333"/>
                </a:solidFill>
              </a:rPr>
              <a:t>а МОН</a:t>
            </a:r>
            <a:endParaRPr lang="bg-BG" sz="2000" dirty="0"/>
          </a:p>
        </p:txBody>
      </p:sp>
      <p:sp>
        <p:nvSpPr>
          <p:cNvPr id="4" name="Rectangle 3"/>
          <p:cNvSpPr/>
          <p:nvPr/>
        </p:nvSpPr>
        <p:spPr>
          <a:xfrm>
            <a:off x="1515872" y="3207440"/>
            <a:ext cx="98198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https://bg.wikipedia.org/wiki/</a:t>
            </a:r>
            <a:r>
              <a:rPr lang="bg-BG" sz="2000" dirty="0" smtClean="0">
                <a:hlinkClick r:id="rId3"/>
              </a:rPr>
              <a:t>Литература</a:t>
            </a:r>
            <a:r>
              <a:rPr lang="bg-BG" sz="2000" dirty="0" smtClean="0"/>
              <a:t> </a:t>
            </a:r>
            <a:endParaRPr lang="bg-BG" sz="2000" dirty="0"/>
          </a:p>
        </p:txBody>
      </p:sp>
      <p:sp>
        <p:nvSpPr>
          <p:cNvPr id="5" name="Rectangle 4"/>
          <p:cNvSpPr/>
          <p:nvPr/>
        </p:nvSpPr>
        <p:spPr>
          <a:xfrm>
            <a:off x="1497494" y="3910738"/>
            <a:ext cx="97668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4"/>
              </a:rPr>
              <a:t>http://www.dechica.com/prikazki/prikazki-chetene/</a:t>
            </a:r>
            <a:r>
              <a:rPr lang="bg-BG" sz="2000" dirty="0">
                <a:hlinkClick r:id="rId4"/>
              </a:rPr>
              <a:t>под-гъбата</a:t>
            </a:r>
            <a:r>
              <a:rPr lang="bg-BG" sz="2000" dirty="0" smtClean="0">
                <a:hlinkClick r:id="rId4"/>
              </a:rPr>
              <a:t>/</a:t>
            </a:r>
            <a:r>
              <a:rPr lang="bg-BG" sz="2000" dirty="0" smtClean="0"/>
              <a:t> </a:t>
            </a:r>
            <a:endParaRPr lang="bg-BG" sz="2000" dirty="0"/>
          </a:p>
        </p:txBody>
      </p:sp>
      <p:sp>
        <p:nvSpPr>
          <p:cNvPr id="6" name="Rectangle 5"/>
          <p:cNvSpPr/>
          <p:nvPr/>
        </p:nvSpPr>
        <p:spPr>
          <a:xfrm>
            <a:off x="1497494" y="4644092"/>
            <a:ext cx="97668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5"/>
              </a:rPr>
              <a:t>https://bg.wikipedia.org/wiki/</a:t>
            </a:r>
            <a:r>
              <a:rPr lang="bg-BG" sz="2000" dirty="0" smtClean="0">
                <a:hlinkClick r:id="rId5"/>
              </a:rPr>
              <a:t>Гатанка</a:t>
            </a:r>
            <a:r>
              <a:rPr lang="bg-BG" sz="2000" dirty="0" smtClean="0"/>
              <a:t> </a:t>
            </a:r>
            <a:endParaRPr lang="bg-BG" dirty="0"/>
          </a:p>
        </p:txBody>
      </p:sp>
      <p:sp>
        <p:nvSpPr>
          <p:cNvPr id="7" name="Rectangle 6"/>
          <p:cNvSpPr/>
          <p:nvPr/>
        </p:nvSpPr>
        <p:spPr>
          <a:xfrm>
            <a:off x="1497494" y="5347390"/>
            <a:ext cx="88126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az-deteto.bg/gatanki-ot-detsa-za-detsa/page.html</a:t>
            </a:r>
            <a:r>
              <a:rPr lang="bg-BG" sz="2000" dirty="0" smtClean="0"/>
              <a:t> </a:t>
            </a:r>
            <a:endParaRPr lang="bg-BG" sz="2000" dirty="0" smtClean="0"/>
          </a:p>
          <a:p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842" y="1593062"/>
            <a:ext cx="10058402" cy="4820618"/>
          </a:xfrm>
        </p:spPr>
        <p:txBody>
          <a:bodyPr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Литературните текстове </a:t>
            </a:r>
            <a:r>
              <a:rPr lang="ru-RU" dirty="0" smtClean="0">
                <a:solidFill>
                  <a:schemeClr val="tx2"/>
                </a:solidFill>
              </a:rPr>
              <a:t>може да бъдат разкази, стихотворения, гатанки и др.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Литературни текстове откриваме най-често в</a:t>
            </a:r>
            <a:r>
              <a:rPr lang="ru-RU" dirty="0" smtClean="0">
                <a:solidFill>
                  <a:schemeClr val="tx2"/>
                </a:solidFill>
              </a:rPr>
              <a:t> книгите. 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7653" y="1132557"/>
            <a:ext cx="1031019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3600" b="1" dirty="0" smtClean="0">
                <a:solidFill>
                  <a:schemeClr val="tx2"/>
                </a:solidFill>
              </a:rPr>
              <a:t>Приказките</a:t>
            </a:r>
            <a:r>
              <a:rPr lang="bg-BG" sz="3600" dirty="0" smtClean="0">
                <a:solidFill>
                  <a:schemeClr val="tx2"/>
                </a:solidFill>
              </a:rPr>
              <a:t> </a:t>
            </a:r>
            <a:r>
              <a:rPr lang="bg-BG" sz="3600" dirty="0" smtClean="0">
                <a:solidFill>
                  <a:schemeClr val="tx2"/>
                </a:solidFill>
              </a:rPr>
              <a:t>може да са народни или съчинени от писател</a:t>
            </a:r>
            <a:r>
              <a:rPr lang="bg-BG" sz="3600" dirty="0" smtClean="0">
                <a:solidFill>
                  <a:schemeClr val="tx2"/>
                </a:solidFill>
              </a:rPr>
              <a:t>. </a:t>
            </a:r>
            <a:r>
              <a:rPr lang="bg-BG" sz="3600" dirty="0">
                <a:solidFill>
                  <a:schemeClr val="tx2"/>
                </a:solidFill>
              </a:rPr>
              <a:t>В</a:t>
            </a:r>
            <a:r>
              <a:rPr lang="bg-BG" sz="3600" dirty="0" smtClean="0">
                <a:solidFill>
                  <a:schemeClr val="tx2"/>
                </a:solidFill>
              </a:rPr>
              <a:t> тях се разказва за </a:t>
            </a:r>
            <a:r>
              <a:rPr lang="bg-BG" sz="3600" dirty="0" smtClean="0">
                <a:solidFill>
                  <a:schemeClr val="tx2"/>
                </a:solidFill>
              </a:rPr>
              <a:t>измислени случки и </a:t>
            </a:r>
            <a:r>
              <a:rPr lang="bg-BG" sz="3600" dirty="0" smtClean="0">
                <a:solidFill>
                  <a:schemeClr val="tx2"/>
                </a:solidFill>
              </a:rPr>
              <a:t>герои. </a:t>
            </a:r>
            <a:r>
              <a:rPr lang="bg-BG" sz="3600" dirty="0" smtClean="0">
                <a:solidFill>
                  <a:schemeClr val="tx2"/>
                </a:solidFill>
              </a:rPr>
              <a:t>В </a:t>
            </a:r>
            <a:r>
              <a:rPr lang="bg-BG" sz="3600" dirty="0" smtClean="0">
                <a:solidFill>
                  <a:schemeClr val="tx2"/>
                </a:solidFill>
              </a:rPr>
              <a:t>някои приказки </a:t>
            </a:r>
            <a:r>
              <a:rPr lang="bg-BG" sz="3600" dirty="0">
                <a:solidFill>
                  <a:schemeClr val="tx2"/>
                </a:solidFill>
              </a:rPr>
              <a:t>има говорещи животни, феи</a:t>
            </a:r>
            <a:r>
              <a:rPr lang="bg-BG" sz="3600" dirty="0" smtClean="0">
                <a:solidFill>
                  <a:schemeClr val="tx2"/>
                </a:solidFill>
              </a:rPr>
              <a:t>, змейове, вещици, великани, вълшебни предмети. </a:t>
            </a:r>
            <a:endParaRPr lang="bg-BG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2412" y="286565"/>
            <a:ext cx="2366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bg-BG" sz="2800" b="1" dirty="0" smtClean="0"/>
              <a:t>Под гъбата</a:t>
            </a:r>
            <a:endParaRPr lang="bg-BG" sz="2800" b="1" dirty="0"/>
          </a:p>
        </p:txBody>
      </p:sp>
      <p:pic>
        <p:nvPicPr>
          <p:cNvPr id="3074" name="Picture 2" descr="http://www.dechica.com/wp-content/uploads/2018/04/pod-gabat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758" y="3314700"/>
            <a:ext cx="4248150" cy="35433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7883" y="983920"/>
            <a:ext cx="1050215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/>
              <a:t>	Веднъж </a:t>
            </a:r>
            <a:r>
              <a:rPr lang="ru-RU" sz="2400" dirty="0" smtClean="0"/>
              <a:t>силен дъжд застигнал мравката. Къде ли да се скрие? </a:t>
            </a:r>
            <a:r>
              <a:rPr lang="ru-RU" sz="2400" dirty="0" smtClean="0"/>
              <a:t>Тя </a:t>
            </a:r>
            <a:r>
              <a:rPr lang="ru-RU" sz="2400" dirty="0" smtClean="0"/>
              <a:t>видяла на поляната малка гъбка, изтичала и се скрила под нейната шапка. Седнала под гъбата и зачакала да спре дъждът. А дъждът валял все по-силно и по-силно… </a:t>
            </a:r>
            <a:r>
              <a:rPr lang="ru-RU" sz="2400" dirty="0" smtClean="0"/>
              <a:t>Допълзяла </a:t>
            </a:r>
            <a:r>
              <a:rPr lang="ru-RU" sz="2400" dirty="0" smtClean="0"/>
              <a:t>до гъбата мокра пеперуда: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bg-BG" dirty="0"/>
          </a:p>
        </p:txBody>
      </p:sp>
      <p:sp>
        <p:nvSpPr>
          <p:cNvPr id="6" name="Rectangle 5"/>
          <p:cNvSpPr/>
          <p:nvPr/>
        </p:nvSpPr>
        <p:spPr>
          <a:xfrm>
            <a:off x="4863353" y="3022483"/>
            <a:ext cx="68893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– Мравчице</a:t>
            </a:r>
            <a:r>
              <a:rPr lang="ru-RU" sz="2400" dirty="0" smtClean="0"/>
              <a:t>, пусни ме под гъбата! Цялата се измокрих, не мога да летя!</a:t>
            </a:r>
            <a:br>
              <a:rPr lang="ru-RU" sz="2400" dirty="0" smtClean="0"/>
            </a:br>
            <a:r>
              <a:rPr lang="ru-RU" sz="2400" dirty="0" smtClean="0"/>
              <a:t>	– Как </a:t>
            </a:r>
            <a:r>
              <a:rPr lang="ru-RU" sz="2400" dirty="0" smtClean="0"/>
              <a:t>да те пусна</a:t>
            </a:r>
            <a:r>
              <a:rPr lang="ru-RU" sz="2400" dirty="0" smtClean="0"/>
              <a:t>? – </a:t>
            </a:r>
            <a:r>
              <a:rPr lang="ru-RU" sz="2400" dirty="0" smtClean="0"/>
              <a:t>казала мравката</a:t>
            </a:r>
            <a:r>
              <a:rPr lang="ru-RU" sz="2400" dirty="0" smtClean="0"/>
              <a:t>. – </a:t>
            </a:r>
            <a:r>
              <a:rPr lang="ru-RU" sz="2400" dirty="0" smtClean="0"/>
              <a:t>То и за мен самата няма място.</a:t>
            </a:r>
            <a:br>
              <a:rPr lang="ru-RU" sz="2400" dirty="0" smtClean="0"/>
            </a:br>
            <a:r>
              <a:rPr lang="ru-RU" sz="2400" dirty="0" smtClean="0"/>
              <a:t>	– Нищо</a:t>
            </a:r>
            <a:r>
              <a:rPr lang="ru-RU" sz="2400" dirty="0" smtClean="0"/>
              <a:t>. Все някак ще се сместим.</a:t>
            </a:r>
            <a:br>
              <a:rPr lang="ru-RU" sz="2400" dirty="0" smtClean="0"/>
            </a:br>
            <a:r>
              <a:rPr lang="ru-RU" sz="2400" dirty="0" smtClean="0"/>
              <a:t>	И </a:t>
            </a:r>
            <a:r>
              <a:rPr lang="ru-RU" sz="2400" dirty="0" smtClean="0"/>
              <a:t>мравката пуснала пеперудата под гъбата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	</a:t>
            </a:r>
            <a:r>
              <a:rPr lang="ru-RU" sz="2400" dirty="0" smtClean="0"/>
              <a:t>…</a:t>
            </a:r>
            <a:endParaRPr lang="bg-BG" sz="2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2679" y="1751618"/>
            <a:ext cx="9621078" cy="416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tx2"/>
                </a:solidFill>
              </a:rPr>
              <a:t>Разказите</a:t>
            </a:r>
            <a:r>
              <a:rPr lang="ru-RU" sz="3200" dirty="0" smtClean="0">
                <a:solidFill>
                  <a:schemeClr val="tx2"/>
                </a:solidFill>
              </a:rPr>
              <a:t> </a:t>
            </a:r>
            <a:r>
              <a:rPr lang="ru-RU" sz="3200" dirty="0">
                <a:solidFill>
                  <a:schemeClr val="tx2"/>
                </a:solidFill>
              </a:rPr>
              <a:t> са писмени произведения, в които авторът разказва измислена история за забавление или поука. Участват герои, които са действащи лица на историята.</a:t>
            </a:r>
            <a:r>
              <a:rPr lang="ru-RU" dirty="0" smtClean="0"/>
              <a:t/>
            </a:r>
            <a:br>
              <a:rPr lang="ru-RU" dirty="0" smtClean="0"/>
            </a:br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9285" y="1746636"/>
            <a:ext cx="97668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3600" dirty="0" smtClean="0"/>
              <a:t>В</a:t>
            </a:r>
            <a:r>
              <a:rPr lang="bg-BG" sz="3600" b="1" dirty="0" smtClean="0"/>
              <a:t> с</a:t>
            </a:r>
            <a:r>
              <a:rPr lang="bg-BG" sz="3600" b="1" dirty="0" smtClean="0"/>
              <a:t>тихотворенията</a:t>
            </a:r>
            <a:r>
              <a:rPr lang="bg-BG" sz="3600" dirty="0" smtClean="0"/>
              <a:t> поетите най-често изразяват чувства или описват картини. Всеки ред се нарича „стих“. Последните думи от два стиха се римуват (завършват еднакво).</a:t>
            </a:r>
            <a:endParaRPr lang="bg-BG" sz="36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425780" y="1230856"/>
            <a:ext cx="586030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Все за нещо ще намери</a:t>
            </a:r>
            <a:endParaRPr kumimoji="0" lang="bg-BG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sz="3200" dirty="0" smtClean="0">
                <a:latin typeface="+mj-lt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bg-BG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а се начумери:</a:t>
            </a:r>
            <a:endParaRPr kumimoji="0" lang="bg-BG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sz="3200" dirty="0" smtClean="0">
                <a:latin typeface="+mj-lt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bg-BG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 му млякото горещо,</a:t>
            </a:r>
            <a:endParaRPr kumimoji="0" lang="bg-BG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sz="3200" dirty="0" smtClean="0">
                <a:latin typeface="+mj-lt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bg-BG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 пък друго нещо.</a:t>
            </a:r>
            <a:endParaRPr kumimoji="0" lang="bg-BG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 задето Петко </a:t>
            </a:r>
            <a:r>
              <a:rPr lang="bg-BG" sz="3200" dirty="0" smtClean="0">
                <a:latin typeface="+mj-lt"/>
                <a:ea typeface="Calibri" pitchFamily="34" charset="0"/>
                <a:cs typeface="Times New Roman" pitchFamily="18" charset="0"/>
              </a:rPr>
              <a:t>вк</a:t>
            </a:r>
            <a:r>
              <a:rPr kumimoji="0" lang="bg-BG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ъщи</a:t>
            </a:r>
            <a:endParaRPr kumimoji="0" lang="bg-BG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sz="3200" dirty="0" smtClean="0">
                <a:latin typeface="+mj-lt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bg-BG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есто тъй се мръщи,</a:t>
            </a:r>
            <a:endParaRPr kumimoji="0" lang="bg-BG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Николинка, Ваньо, Митко</a:t>
            </a:r>
            <a:endParaRPr kumimoji="0" lang="bg-BG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sz="3200" dirty="0" smtClean="0">
                <a:latin typeface="+mj-lt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bg-BG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икат му „ Сърдитко“.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„Сърдитко“ от Чичо Стоян</a:t>
            </a:r>
            <a:endParaRPr kumimoji="0" lang="bg-BG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6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3645" y="1588531"/>
            <a:ext cx="95947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/>
              <a:t>Гатанките</a:t>
            </a:r>
            <a:r>
              <a:rPr lang="ru-RU" sz="3200" dirty="0" smtClean="0"/>
              <a:t> </a:t>
            </a:r>
            <a:r>
              <a:rPr lang="ru-RU" sz="3200" dirty="0" smtClean="0"/>
              <a:t>може да са народни или</a:t>
            </a:r>
            <a:r>
              <a:rPr lang="ru-RU" sz="3200" dirty="0" smtClean="0"/>
              <a:t> </a:t>
            </a:r>
            <a:r>
              <a:rPr lang="ru-RU" sz="3200" dirty="0" smtClean="0"/>
              <a:t>съчинени от автор.</a:t>
            </a:r>
            <a:endParaRPr lang="ru-RU" sz="3200" dirty="0" smtClean="0"/>
          </a:p>
          <a:p>
            <a:pPr algn="ctr">
              <a:lnSpc>
                <a:spcPct val="150000"/>
              </a:lnSpc>
            </a:pPr>
            <a:r>
              <a:rPr lang="ru-RU" sz="3200" dirty="0" smtClean="0"/>
              <a:t>Те са кратки остроумни загадки. Читателят или слушателят отгатва предмета по неговото описание.</a:t>
            </a:r>
            <a:endParaRPr lang="ru-RU" sz="32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3955" y="2343742"/>
            <a:ext cx="95813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4800" dirty="0" smtClean="0"/>
              <a:t>Нека да видим ще познаете ли отговорите на гатанките!</a:t>
            </a:r>
            <a:endParaRPr lang="bg-BG" sz="4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180</TotalTime>
  <Words>223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Segoe Print</vt:lpstr>
      <vt:lpstr>Times New Roman</vt:lpstr>
      <vt:lpstr>tf03431377</vt:lpstr>
      <vt:lpstr>Литературни и форклорни текстове</vt:lpstr>
      <vt:lpstr>Литературните текстове може да бъдат разкази, стихотворения, гатанки и др.  Литературни текстове откриваме най-често в книгите.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Източници: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Литературни и форклорни текстове</dc:title>
  <dc:creator>Galya</dc:creator>
  <cp:lastModifiedBy>Диляна Гаджева</cp:lastModifiedBy>
  <cp:revision>13</cp:revision>
  <dcterms:created xsi:type="dcterms:W3CDTF">2018-07-18T07:19:32Z</dcterms:created>
  <dcterms:modified xsi:type="dcterms:W3CDTF">2018-08-02T10:28:55Z</dcterms:modified>
</cp:coreProperties>
</file>