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F0D"/>
    <a:srgbClr val="E1F01C"/>
    <a:srgbClr val="E5E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2.10.2018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2.10.2018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2.10.2018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2.10.2018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2.10.2018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2.10.2018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2.10.2018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2.10.2018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2.10.2018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2.10.2018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2.10.2018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485E1-5370-4CEE-B80F-2D91173CA120}" type="datetimeFigureOut">
              <a:rPr lang="bg-BG" smtClean="0"/>
              <a:pPr/>
              <a:t>2.10.2018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vili_wb/100-14452114" TargetMode="External"/><Relationship Id="rId2" Type="http://schemas.openxmlformats.org/officeDocument/2006/relationships/hyperlink" Target="https://www.mon.bg/bg/199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g.wikipedia.org/wiki/&#1052;&#1077;&#1090;&#1098;&#1088;" TargetMode="External"/><Relationship Id="rId4" Type="http://schemas.openxmlformats.org/officeDocument/2006/relationships/hyperlink" Target="https://bg.wikipedia.org/wiki/&#1044;&#1077;&#1094;&#1080;&#1084;&#1077;&#1090;&#1098;&#1088;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1142984"/>
            <a:ext cx="7772400" cy="1470025"/>
          </a:xfrm>
        </p:spPr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Числата от 21 до 100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0232" y="3857628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kumimoji="0" lang="bg-BG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Изготвил: Илияна</a:t>
            </a:r>
            <a:r>
              <a:rPr kumimoji="0" lang="bg-BG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Иванова</a:t>
            </a:r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bg-BG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студент-практикант, проект „Студентски практики“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bg-BG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Провери и редактира: Диляна Гаджева, ментор по проекта</a:t>
            </a:r>
            <a:endParaRPr kumimoji="0" lang="bg-BG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1600200"/>
            <a:ext cx="6758006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337AB7"/>
                </a:solidFill>
                <a:hlinkClick r:id="rId2"/>
              </a:rPr>
              <a:t>Учебна програма по математика </a:t>
            </a:r>
            <a:r>
              <a:rPr lang="ru-RU" dirty="0">
                <a:solidFill>
                  <a:srgbClr val="337AB7"/>
                </a:solidFill>
                <a:hlinkClick r:id="rId2"/>
              </a:rPr>
              <a:t>за II клас в сила от учебната 2017/2018 година</a:t>
            </a:r>
            <a:r>
              <a:rPr lang="ru-RU" dirty="0">
                <a:solidFill>
                  <a:srgbClr val="333333"/>
                </a:solidFill>
              </a:rPr>
              <a:t>, </a:t>
            </a:r>
            <a:r>
              <a:rPr lang="ru-RU" dirty="0" smtClean="0">
                <a:solidFill>
                  <a:srgbClr val="333333"/>
                </a:solidFill>
              </a:rPr>
              <a:t>утвърдена </a:t>
            </a:r>
            <a:r>
              <a:rPr lang="ru-RU" dirty="0">
                <a:solidFill>
                  <a:srgbClr val="333333"/>
                </a:solidFill>
              </a:rPr>
              <a:t>със Заповед № РД09-300 от 17.03.2016 г</a:t>
            </a:r>
            <a:r>
              <a:rPr lang="ru-RU" dirty="0" smtClean="0">
                <a:solidFill>
                  <a:srgbClr val="333333"/>
                </a:solidFill>
              </a:rPr>
              <a:t>. на МОН</a:t>
            </a:r>
          </a:p>
          <a:p>
            <a:r>
              <a:rPr lang="en-US" dirty="0" smtClean="0">
                <a:hlinkClick r:id="rId3"/>
              </a:rPr>
              <a:t>https://www.slideshare.net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https://bg.wikipedia.org/wiki/</a:t>
            </a:r>
            <a:r>
              <a:rPr lang="bg-BG" dirty="0" smtClean="0">
                <a:hlinkClick r:id="rId4"/>
              </a:rPr>
              <a:t>Дециметър</a:t>
            </a:r>
            <a:endParaRPr lang="bg-BG" dirty="0" smtClean="0"/>
          </a:p>
          <a:p>
            <a:r>
              <a:rPr lang="en-US" dirty="0">
                <a:hlinkClick r:id="rId5"/>
              </a:rPr>
              <a:t>https://bg.wikipedia.org/wiki/</a:t>
            </a:r>
            <a:r>
              <a:rPr lang="bg-BG" dirty="0" smtClean="0">
                <a:hlinkClick r:id="rId5"/>
              </a:rPr>
              <a:t>Метър</a:t>
            </a:r>
            <a:r>
              <a:rPr lang="bg-BG" dirty="0" smtClean="0"/>
              <a:t> 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Как се образуват кръглите числа след 20 до 90?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14546" y="1500174"/>
            <a:ext cx="3429024" cy="4625989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Две десетици –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Три десетици –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Четири десетици –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Пет десетици –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Шест десетици –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Седем десетици –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Осен десетици –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Девет десетици –</a:t>
            </a:r>
          </a:p>
          <a:p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72132" y="1500174"/>
            <a:ext cx="2240228" cy="4554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вадесет</a:t>
            </a:r>
          </a:p>
          <a:p>
            <a:pPr marL="0" indent="0">
              <a:buNone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ридесет</a:t>
            </a:r>
          </a:p>
          <a:p>
            <a:pPr marL="0" indent="0">
              <a:buNone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етиридесет</a:t>
            </a:r>
          </a:p>
          <a:p>
            <a:pPr marL="0" indent="0">
              <a:buNone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етдесет</a:t>
            </a:r>
          </a:p>
          <a:p>
            <a:pPr marL="0" indent="0">
              <a:buNone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естдесет</a:t>
            </a:r>
          </a:p>
          <a:p>
            <a:pPr marL="0" indent="0">
              <a:buNone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едемдесет</a:t>
            </a:r>
          </a:p>
          <a:p>
            <a:pPr marL="0" indent="0">
              <a:buNone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семдесет</a:t>
            </a:r>
          </a:p>
          <a:p>
            <a:pPr marL="0" indent="0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деветдесет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7668344" y="1500174"/>
            <a:ext cx="1018456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marL="0" indent="0">
              <a:buFont typeface="Arial" pitchFamily="34" charset="0"/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marL="0" indent="0">
              <a:buFont typeface="Arial" pitchFamily="34" charset="0"/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marL="0" indent="0">
              <a:buFont typeface="Arial" pitchFamily="34" charset="0"/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marL="0" indent="0">
              <a:buFont typeface="Arial" pitchFamily="34" charset="0"/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marL="0" indent="0">
              <a:buFont typeface="Arial" pitchFamily="34" charset="0"/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marL="0" indent="0">
              <a:buFont typeface="Arial" pitchFamily="34" charset="0"/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marL="0" indent="0">
              <a:buFont typeface="Arial" pitchFamily="34" charset="0"/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>
              <a:buFont typeface="Arial" pitchFamily="34" charset="0"/>
              <a:buNone/>
            </a:pP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80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800" decel="100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800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800" decel="100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800" decel="100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800" decel="100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686568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си припомним как се образуват числата след 20! 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2714612" y="1928802"/>
            <a:ext cx="2000264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Десетици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5786446" y="1928802"/>
            <a:ext cx="1785950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Единици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rot="16200000" flipH="1">
            <a:off x="3785612" y="2928363"/>
            <a:ext cx="1001273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1"/>
          </p:cNvCxnSpPr>
          <p:nvPr/>
        </p:nvCxnSpPr>
        <p:spPr>
          <a:xfrm rot="5400000">
            <a:off x="5339389" y="2660471"/>
            <a:ext cx="1001273" cy="1678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loud 9"/>
          <p:cNvSpPr/>
          <p:nvPr/>
        </p:nvSpPr>
        <p:spPr>
          <a:xfrm>
            <a:off x="3714744" y="4143380"/>
            <a:ext cx="2357454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Число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Напишете получените числа: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57356" y="1643050"/>
            <a:ext cx="17859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Две десетици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357686" y="3429000"/>
            <a:ext cx="17859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Три единици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357686" y="5143512"/>
            <a:ext cx="17859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Девет единици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000232" y="5143512"/>
            <a:ext cx="17859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Девет десетици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86248" y="1714488"/>
            <a:ext cx="17859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Четири единици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000232" y="3500438"/>
            <a:ext cx="17859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Осем десетици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lus 9"/>
          <p:cNvSpPr/>
          <p:nvPr/>
        </p:nvSpPr>
        <p:spPr>
          <a:xfrm>
            <a:off x="3786182" y="1857364"/>
            <a:ext cx="357190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Plus 10"/>
          <p:cNvSpPr/>
          <p:nvPr/>
        </p:nvSpPr>
        <p:spPr>
          <a:xfrm>
            <a:off x="3857620" y="3643314"/>
            <a:ext cx="357190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Plus 11"/>
          <p:cNvSpPr/>
          <p:nvPr/>
        </p:nvSpPr>
        <p:spPr>
          <a:xfrm>
            <a:off x="3929058" y="5286388"/>
            <a:ext cx="357190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Equal 12"/>
          <p:cNvSpPr/>
          <p:nvPr/>
        </p:nvSpPr>
        <p:spPr>
          <a:xfrm>
            <a:off x="6143636" y="1857364"/>
            <a:ext cx="785818" cy="64294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4" name="Equal 13"/>
          <p:cNvSpPr/>
          <p:nvPr/>
        </p:nvSpPr>
        <p:spPr>
          <a:xfrm>
            <a:off x="6215074" y="3500438"/>
            <a:ext cx="785818" cy="64294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>
            <a:off x="6215074" y="5214950"/>
            <a:ext cx="785818" cy="64294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6" name="Cloud 15"/>
          <p:cNvSpPr/>
          <p:nvPr/>
        </p:nvSpPr>
        <p:spPr>
          <a:xfrm>
            <a:off x="7286644" y="1607331"/>
            <a:ext cx="1214446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g-BG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bg-BG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loud 16"/>
          <p:cNvSpPr/>
          <p:nvPr/>
        </p:nvSpPr>
        <p:spPr>
          <a:xfrm>
            <a:off x="7286644" y="3286124"/>
            <a:ext cx="1214446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83</a:t>
            </a:r>
            <a:endParaRPr lang="bg-BG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loud 17"/>
          <p:cNvSpPr/>
          <p:nvPr/>
        </p:nvSpPr>
        <p:spPr>
          <a:xfrm>
            <a:off x="7286644" y="5000636"/>
            <a:ext cx="1214446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99</a:t>
            </a:r>
            <a:endParaRPr lang="bg-BG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500042"/>
            <a:ext cx="7772400" cy="1470025"/>
          </a:xfrm>
        </p:spPr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А какво следва след 99?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00232" y="1857364"/>
            <a:ext cx="6400800" cy="1752600"/>
          </a:xfrm>
        </p:spPr>
        <p:txBody>
          <a:bodyPr/>
          <a:lstStyle/>
          <a:p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Следващите числа вече са с цифра на стотиците.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714480" y="5214950"/>
            <a:ext cx="185738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ЕДИНИЦИ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000496" y="3571876"/>
            <a:ext cx="214314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ДЕСЕТИЦИ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929454" y="2500306"/>
            <a:ext cx="200026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СТОТИЦИ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 rot="19922436">
            <a:off x="3037846" y="4616237"/>
            <a:ext cx="1218200" cy="463156"/>
          </a:xfrm>
          <a:prstGeom prst="rightArrow">
            <a:avLst>
              <a:gd name="adj1" fmla="val 3938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Right Arrow 8"/>
          <p:cNvSpPr/>
          <p:nvPr/>
        </p:nvSpPr>
        <p:spPr>
          <a:xfrm rot="20332119">
            <a:off x="5901520" y="3237676"/>
            <a:ext cx="100013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" name="Rectangle 2"/>
          <p:cNvSpPr/>
          <p:nvPr/>
        </p:nvSpPr>
        <p:spPr>
          <a:xfrm>
            <a:off x="7310667" y="4706168"/>
            <a:ext cx="1237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g-BG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100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929486" cy="601188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Дециметър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(от деци- и метър) е единица за измерване на дължина.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Съкратен запис –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1857364"/>
            <a:ext cx="8001024" cy="28575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метър =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 дециметра </a:t>
            </a:r>
            <a:b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дм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 см 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7143800" cy="622619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Метърът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 основна единица за дължина. 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Съкратен запис –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м = 10 дм = 100 см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>
            <a:off x="2342277" y="5229200"/>
            <a:ext cx="4357718" cy="1071570"/>
          </a:xfrm>
          <a:prstGeom prst="irregularSeal2">
            <a:avLst/>
          </a:prstGeom>
          <a:solidFill>
            <a:srgbClr val="E5E1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САНТИМЕТЪР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2450608" y="2859576"/>
            <a:ext cx="4286280" cy="1071570"/>
          </a:xfrm>
          <a:prstGeom prst="irregularSeal2">
            <a:avLst/>
          </a:prstGeom>
          <a:solidFill>
            <a:srgbClr val="E1F0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ДЕЦИМЕТЪР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xplosion 2 6"/>
          <p:cNvSpPr/>
          <p:nvPr/>
        </p:nvSpPr>
        <p:spPr>
          <a:xfrm>
            <a:off x="2950674" y="671590"/>
            <a:ext cx="3286148" cy="1071570"/>
          </a:xfrm>
          <a:prstGeom prst="irregularSeal2">
            <a:avLst/>
          </a:prstGeom>
          <a:solidFill>
            <a:srgbClr val="E8FF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МЕТЪР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4112230" y="4394790"/>
            <a:ext cx="500066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Up Arrow 9"/>
          <p:cNvSpPr/>
          <p:nvPr/>
        </p:nvSpPr>
        <p:spPr>
          <a:xfrm>
            <a:off x="4112230" y="1924797"/>
            <a:ext cx="500066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177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Числата от 21 до 100</vt:lpstr>
      <vt:lpstr>Как се образуват кръглите числа след 20 до 90?</vt:lpstr>
      <vt:lpstr>Да си припомним как се образуват числата след 20! </vt:lpstr>
      <vt:lpstr>Напишете получените числа:</vt:lpstr>
      <vt:lpstr>А какво следва след 99?</vt:lpstr>
      <vt:lpstr>Дециметър (от деци- и метър) е единица за измерване на дължина.  Съкратен запис – дм.</vt:lpstr>
      <vt:lpstr>1 метър =10 дециметра  1 дм = 10 см </vt:lpstr>
      <vt:lpstr>Метърът е основна единица за дължина.  Съкратен запис – м. 1 м = 10 дм = 100 см</vt:lpstr>
      <vt:lpstr>PowerPoint Presentation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Числата от 21 до 100</dc:title>
  <dc:creator>Galya</dc:creator>
  <cp:lastModifiedBy>Диляна Гаджева</cp:lastModifiedBy>
  <cp:revision>14</cp:revision>
  <dcterms:created xsi:type="dcterms:W3CDTF">2018-07-25T07:41:27Z</dcterms:created>
  <dcterms:modified xsi:type="dcterms:W3CDTF">2018-10-02T11:08:03Z</dcterms:modified>
</cp:coreProperties>
</file>