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0C0D-EC97-4F6F-AB53-4CF74A7114E3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CBF9-51D2-4601-96D7-C8D11F6BB98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0C0D-EC97-4F6F-AB53-4CF74A7114E3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CBF9-51D2-4601-96D7-C8D11F6BB98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0C0D-EC97-4F6F-AB53-4CF74A7114E3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CBF9-51D2-4601-96D7-C8D11F6BB98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0C0D-EC97-4F6F-AB53-4CF74A7114E3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CBF9-51D2-4601-96D7-C8D11F6BB98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0C0D-EC97-4F6F-AB53-4CF74A7114E3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CBF9-51D2-4601-96D7-C8D11F6BB98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0C0D-EC97-4F6F-AB53-4CF74A7114E3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CBF9-51D2-4601-96D7-C8D11F6BB98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0C0D-EC97-4F6F-AB53-4CF74A7114E3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CBF9-51D2-4601-96D7-C8D11F6BB98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0C0D-EC97-4F6F-AB53-4CF74A7114E3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CBF9-51D2-4601-96D7-C8D11F6BB98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0C0D-EC97-4F6F-AB53-4CF74A7114E3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CBF9-51D2-4601-96D7-C8D11F6BB98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0C0D-EC97-4F6F-AB53-4CF74A7114E3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CBF9-51D2-4601-96D7-C8D11F6BB98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0C0D-EC97-4F6F-AB53-4CF74A7114E3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CBF9-51D2-4601-96D7-C8D11F6BB98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70C0D-EC97-4F6F-AB53-4CF74A7114E3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4CBF9-51D2-4601-96D7-C8D11F6BB987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marusyaeneva/ss-51708247" TargetMode="External"/><Relationship Id="rId2" Type="http://schemas.openxmlformats.org/officeDocument/2006/relationships/hyperlink" Target="https://www.mon.bg/bg/169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nb.bg/NotesAndCoins/NACCoinsCurrency/index.htm" TargetMode="External"/><Relationship Id="rId4" Type="http://schemas.openxmlformats.org/officeDocument/2006/relationships/hyperlink" Target="http://www.bnb.bg/NotesAndCoins/NACNotesCurrency/index.ht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>
            <a:normAutofit/>
          </a:bodyPr>
          <a:lstStyle/>
          <a:p>
            <a:r>
              <a:rPr lang="bg-BG" b="1" dirty="0" smtClean="0">
                <a:latin typeface="+mn-lt"/>
                <a:cs typeface="Times New Roman" pitchFamily="18" charset="0"/>
              </a:rPr>
              <a:t>Числата от 6 до 10. Събиране и изваждане до 10</a:t>
            </a:r>
            <a:endParaRPr lang="bg-BG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bg-BG" sz="4100" dirty="0" smtClean="0">
                <a:solidFill>
                  <a:schemeClr val="tx1"/>
                </a:solidFill>
                <a:cs typeface="Times New Roman" pitchFamily="18" charset="0"/>
              </a:rPr>
              <a:t>Изготвил: Миглена Иванова, студент-практикант по проект „Студентски практики“</a:t>
            </a:r>
          </a:p>
          <a:p>
            <a:r>
              <a:rPr lang="ru-RU" sz="4100" dirty="0" smtClean="0">
                <a:solidFill>
                  <a:schemeClr val="tx1"/>
                </a:solidFill>
                <a:cs typeface="Times New Roman" pitchFamily="18" charset="0"/>
              </a:rPr>
              <a:t>Проверил: Диляна Гаджева, ментор по проекта</a:t>
            </a:r>
          </a:p>
          <a:p>
            <a:endParaRPr lang="bg-B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>
                <a:solidFill>
                  <a:srgbClr val="337AB7"/>
                </a:solidFill>
                <a:cs typeface="Times New Roman" panose="02020603050405020304" pitchFamily="18" charset="0"/>
                <a:hlinkClick r:id="rId2"/>
              </a:rPr>
              <a:t>Учебна програма по математика за I клас в сила от учебната 2016/2017 година</a:t>
            </a:r>
            <a:r>
              <a:rPr lang="ru-RU" dirty="0">
                <a:solidFill>
                  <a:srgbClr val="333333"/>
                </a:solidFill>
                <a:cs typeface="Times New Roman" panose="02020603050405020304" pitchFamily="18" charset="0"/>
              </a:rPr>
              <a:t>, утвърдена със Заповед № РД09-1857 от 17.12.2015 г. на министъра на образованието и науката</a:t>
            </a:r>
          </a:p>
          <a:p>
            <a:r>
              <a:rPr lang="en-US" dirty="0" smtClean="0">
                <a:hlinkClick r:id="rId3"/>
              </a:rPr>
              <a:t>https://www.slideshare.net</a:t>
            </a:r>
            <a:endParaRPr lang="bg-BG" dirty="0" smtClean="0"/>
          </a:p>
          <a:p>
            <a:r>
              <a:rPr lang="en-US" dirty="0" smtClean="0">
                <a:hlinkClick r:id="rId4"/>
              </a:rPr>
              <a:t>http://www.bnb.bg</a:t>
            </a:r>
            <a:endParaRPr lang="bg-BG" dirty="0" smtClean="0"/>
          </a:p>
          <a:p>
            <a:r>
              <a:rPr lang="en-US" dirty="0" smtClean="0">
                <a:hlinkClick r:id="rId5"/>
              </a:rPr>
              <a:t>http://www.bnb.bg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Вече знаем числата до 5, нека подредим и останалите до 10.</a:t>
            </a:r>
            <a:endParaRPr lang="bg-BG" dirty="0"/>
          </a:p>
        </p:txBody>
      </p:sp>
      <p:pic>
        <p:nvPicPr>
          <p:cNvPr id="7170" name="Picture 2" descr=".ÑÑÑÐ´ Ð´ 4&#10;&#10;     &#10;&#10;, . âÐ´ . -â. . -&#10;&#10;âÐ´Ðµ .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0174"/>
            <a:ext cx="1253207" cy="1671598"/>
          </a:xfrm>
          <a:prstGeom prst="rect">
            <a:avLst/>
          </a:prstGeom>
          <a:noFill/>
        </p:spPr>
      </p:pic>
      <p:pic>
        <p:nvPicPr>
          <p:cNvPr id="7172" name="Picture 4" descr="Ñ&#10;Ð&#10;Ñ&#10;Ð¾&#10;Ð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500174"/>
            <a:ext cx="1178265" cy="1571636"/>
          </a:xfrm>
          <a:prstGeom prst="rect">
            <a:avLst/>
          </a:prstGeom>
          <a:noFill/>
        </p:spPr>
      </p:pic>
      <p:pic>
        <p:nvPicPr>
          <p:cNvPr id="7174" name="Picture 6" descr="ÑÐ¸ Ð .  .. ÑÐ¸- â&#10;&#10;1 . Ð² .  Ð¸ ÐÐ³Ð½Ð¸Â»&#10;â . Ñ&#10;&#10;. .Ð®&#10;&#10;. ÐÑ. .&#10;. .&#10;Ñ. &#10;ÑÐ¼&#10;. &#10;.. &#10;4.&#10;. .&#10;. &#10;â . ÑÑÑÑÐ¼ÑÑÐ¼&#10;Ñ Ð° Ð¾&#10;. ÑÑ &#10;.  ..  Ð¸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1500174"/>
            <a:ext cx="1178265" cy="1571636"/>
          </a:xfrm>
          <a:prstGeom prst="rect">
            <a:avLst/>
          </a:prstGeom>
          <a:noFill/>
        </p:spPr>
      </p:pic>
      <p:pic>
        <p:nvPicPr>
          <p:cNvPr id="7176" name="Picture 8" descr="ÐÐµÑÐµÐ»Ð¸ ÑÐ¸ÑÑÐ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571612"/>
            <a:ext cx="1124708" cy="1500198"/>
          </a:xfrm>
          <a:prstGeom prst="rect">
            <a:avLst/>
          </a:prstGeom>
          <a:noFill/>
        </p:spPr>
      </p:pic>
      <p:pic>
        <p:nvPicPr>
          <p:cNvPr id="7178" name="Picture 10" descr="ÐÐµÑÐµÐ»Ð¸ ÑÐ¸ÑÑÐ¸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29322" y="1571612"/>
            <a:ext cx="1124708" cy="1500198"/>
          </a:xfrm>
          <a:prstGeom prst="rect">
            <a:avLst/>
          </a:prstGeom>
          <a:noFill/>
        </p:spPr>
      </p:pic>
      <p:pic>
        <p:nvPicPr>
          <p:cNvPr id="7180" name="Picture 12" descr="ÐÐµÑÐµÐ»Ð¸ ÑÐ¸ÑÑÐ¸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58082" y="1571612"/>
            <a:ext cx="1214445" cy="1619895"/>
          </a:xfrm>
          <a:prstGeom prst="rect">
            <a:avLst/>
          </a:prstGeom>
          <a:noFill/>
        </p:spPr>
      </p:pic>
      <p:pic>
        <p:nvPicPr>
          <p:cNvPr id="7182" name="Picture 14" descr="ÐÐµÑÐµÐ»Ð¸ ÑÐ¸ÑÑÐ¸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34" y="3357562"/>
            <a:ext cx="1214446" cy="1619896"/>
          </a:xfrm>
          <a:prstGeom prst="rect">
            <a:avLst/>
          </a:prstGeom>
          <a:noFill/>
        </p:spPr>
      </p:pic>
      <p:pic>
        <p:nvPicPr>
          <p:cNvPr id="7184" name="Picture 16" descr="ÐÐµÑÐµÐ»Ð¸ ÑÐ¸ÑÑÐ¸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00232" y="3357562"/>
            <a:ext cx="1231823" cy="1643074"/>
          </a:xfrm>
          <a:prstGeom prst="rect">
            <a:avLst/>
          </a:prstGeom>
          <a:noFill/>
        </p:spPr>
      </p:pic>
      <p:pic>
        <p:nvPicPr>
          <p:cNvPr id="7186" name="Picture 18" descr="ÐÐµÑÐµÐ»Ð¸ ÑÐ¸ÑÑÐ¸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28992" y="3429000"/>
            <a:ext cx="1143008" cy="1524608"/>
          </a:xfrm>
          <a:prstGeom prst="rect">
            <a:avLst/>
          </a:prstGeom>
          <a:noFill/>
        </p:spPr>
      </p:pic>
      <p:pic>
        <p:nvPicPr>
          <p:cNvPr id="7188" name="Picture 20" descr="ÐÐµÑÐµÐ»Ð¸ ÑÐ¸ÑÑÐ¸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57752" y="3357562"/>
            <a:ext cx="1285884" cy="1715184"/>
          </a:xfrm>
          <a:prstGeom prst="rect">
            <a:avLst/>
          </a:prstGeom>
          <a:noFill/>
        </p:spPr>
      </p:pic>
      <p:pic>
        <p:nvPicPr>
          <p:cNvPr id="16" name="Picture 2" descr=".ÑÑÑÐ´ Ð´ 4&#10;&#10;     &#10;&#10;, . âÐ´ . -â. . -&#10;&#10;âÐ´Ðµ . 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72396" y="3357562"/>
            <a:ext cx="1199650" cy="1600160"/>
          </a:xfrm>
          <a:prstGeom prst="rect">
            <a:avLst/>
          </a:prstGeom>
          <a:noFill/>
        </p:spPr>
      </p:pic>
      <p:pic>
        <p:nvPicPr>
          <p:cNvPr id="17" name="Picture 4" descr="Ñ&#10;Ð&#10;Ñ&#10;Ð¾&#10;Ð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3357562"/>
            <a:ext cx="1178265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Ани има 1 ябълка, а Ники има 7 банана. Колко плода </a:t>
            </a:r>
            <a:r>
              <a:rPr lang="bg-BG" dirty="0"/>
              <a:t>общо имат Ани </a:t>
            </a:r>
            <a:r>
              <a:rPr lang="bg-BG" dirty="0" smtClean="0"/>
              <a:t>и Ники?</a:t>
            </a:r>
            <a:endParaRPr lang="bg-BG" dirty="0"/>
          </a:p>
        </p:txBody>
      </p:sp>
      <p:pic>
        <p:nvPicPr>
          <p:cNvPr id="4" name="Picture 4" descr="Ñ&#10;Ð&#10;Ñ&#10;Ð¾&#10;Ð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643182"/>
            <a:ext cx="1178265" cy="1571636"/>
          </a:xfrm>
          <a:prstGeom prst="rect">
            <a:avLst/>
          </a:prstGeom>
          <a:noFill/>
        </p:spPr>
      </p:pic>
      <p:pic>
        <p:nvPicPr>
          <p:cNvPr id="5" name="Picture 16" descr="ÐÐµÑÐµÐ»Ð¸ ÑÐ¸ÑÑÐ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2643182"/>
            <a:ext cx="1231823" cy="1643074"/>
          </a:xfrm>
          <a:prstGeom prst="rect">
            <a:avLst/>
          </a:prstGeom>
          <a:noFill/>
        </p:spPr>
      </p:pic>
      <p:pic>
        <p:nvPicPr>
          <p:cNvPr id="6" name="Picture 18" descr="ÐÐµÑÐµÐ»Ð¸ ÑÐ¸ÑÑÐ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2643182"/>
            <a:ext cx="1143008" cy="1524608"/>
          </a:xfrm>
          <a:prstGeom prst="rect">
            <a:avLst/>
          </a:prstGeom>
          <a:noFill/>
        </p:spPr>
      </p:pic>
      <p:sp>
        <p:nvSpPr>
          <p:cNvPr id="7" name="Plus 6"/>
          <p:cNvSpPr/>
          <p:nvPr/>
        </p:nvSpPr>
        <p:spPr>
          <a:xfrm>
            <a:off x="2357422" y="3000372"/>
            <a:ext cx="785818" cy="92869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Equal 7"/>
          <p:cNvSpPr/>
          <p:nvPr/>
        </p:nvSpPr>
        <p:spPr>
          <a:xfrm>
            <a:off x="5286380" y="3000372"/>
            <a:ext cx="1071570" cy="71438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00392" y="37147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(плода)</a:t>
            </a:r>
            <a:endParaRPr lang="bg-B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Ваня е на 9 години, а Пешо е с 2 години по-малък. На колко години е Пешо?</a:t>
            </a:r>
            <a:endParaRPr lang="bg-BG" dirty="0"/>
          </a:p>
        </p:txBody>
      </p:sp>
      <p:pic>
        <p:nvPicPr>
          <p:cNvPr id="4" name="Picture 20" descr="ÐÐµÑÐµÐ»Ð¸ ÑÐ¸ÑÑ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643182"/>
            <a:ext cx="1285884" cy="1715184"/>
          </a:xfrm>
          <a:prstGeom prst="rect">
            <a:avLst/>
          </a:prstGeom>
          <a:noFill/>
        </p:spPr>
      </p:pic>
      <p:pic>
        <p:nvPicPr>
          <p:cNvPr id="5" name="Picture 6" descr="ÑÐ¸ Ð .  .. ÑÐ¸- â&#10;&#10;1 . Ð² .  Ð¸ ÐÐ³Ð½Ð¸Â»&#10;â . Ñ&#10;&#10;. .Ð®&#10;&#10;. ÐÑ. .&#10;. .&#10;Ñ. &#10;ÑÐ¼&#10;. &#10;.. &#10;4.&#10;. .&#10;. &#10;â . ÑÑÑÑÐ¼ÑÑÐ¼&#10;Ñ Ð° Ð¾&#10;. ÑÑ &#10;.  ..  Ð¸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786058"/>
            <a:ext cx="1178265" cy="1571636"/>
          </a:xfrm>
          <a:prstGeom prst="rect">
            <a:avLst/>
          </a:prstGeom>
          <a:noFill/>
        </p:spPr>
      </p:pic>
      <p:sp>
        <p:nvSpPr>
          <p:cNvPr id="6" name="Minus 5"/>
          <p:cNvSpPr/>
          <p:nvPr/>
        </p:nvSpPr>
        <p:spPr>
          <a:xfrm>
            <a:off x="2214546" y="3357562"/>
            <a:ext cx="928694" cy="50006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Equal 6"/>
          <p:cNvSpPr/>
          <p:nvPr/>
        </p:nvSpPr>
        <p:spPr>
          <a:xfrm>
            <a:off x="5286380" y="3071810"/>
            <a:ext cx="832193" cy="85988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pic>
        <p:nvPicPr>
          <p:cNvPr id="8" name="Picture 16" descr="ÐÐµÑÐµÐ»Ð¸ ÑÐ¸ÑÑÐ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2786058"/>
            <a:ext cx="1231823" cy="16430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7929586" y="3714752"/>
            <a:ext cx="11108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000" dirty="0" smtClean="0">
                <a:cs typeface="Times New Roman" pitchFamily="18" charset="0"/>
              </a:rPr>
              <a:t>(години)</a:t>
            </a:r>
            <a:endParaRPr lang="bg-BG" sz="2000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Когато искаме да си купим нещо от </a:t>
            </a:r>
            <a:r>
              <a:rPr lang="bg-BG" dirty="0" smtClean="0"/>
              <a:t>магазина, </a:t>
            </a:r>
            <a:r>
              <a:rPr lang="bg-BG" dirty="0" smtClean="0"/>
              <a:t>ние даваме пари.</a:t>
            </a:r>
            <a:endParaRPr lang="bg-B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dirty="0" smtClean="0"/>
              <a:t>Банкноти (</a:t>
            </a:r>
            <a:r>
              <a:rPr lang="bg-BG" dirty="0" smtClean="0"/>
              <a:t>левове)</a:t>
            </a:r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g-BG" dirty="0" smtClean="0"/>
              <a:t>Монети (</a:t>
            </a:r>
            <a:r>
              <a:rPr lang="bg-BG" dirty="0" smtClean="0"/>
              <a:t>стотинки)</a:t>
            </a:r>
            <a:endParaRPr lang="bg-BG" dirty="0"/>
          </a:p>
        </p:txBody>
      </p:sp>
      <p:pic>
        <p:nvPicPr>
          <p:cNvPr id="6146" name="Picture 2" descr="http://www.bnb.bg/bnbweb/groups/public/documents/bnb_image/note_2bgl_b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214554"/>
            <a:ext cx="1838325" cy="1066801"/>
          </a:xfrm>
          <a:prstGeom prst="rect">
            <a:avLst/>
          </a:prstGeom>
          <a:noFill/>
        </p:spPr>
      </p:pic>
      <p:pic>
        <p:nvPicPr>
          <p:cNvPr id="6148" name="Picture 4" descr="http://www.bnb.bg/bnbweb/groups/public/documents/bnb_image/note_5bgl_b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429000"/>
            <a:ext cx="1933575" cy="1123950"/>
          </a:xfrm>
          <a:prstGeom prst="rect">
            <a:avLst/>
          </a:prstGeom>
          <a:noFill/>
        </p:spPr>
      </p:pic>
      <p:pic>
        <p:nvPicPr>
          <p:cNvPr id="6150" name="Picture 6" descr="http://www.bnb.bg/bnbweb/groups/public/documents/bnb_image/note_50bgl_b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3357562"/>
            <a:ext cx="2162175" cy="1266826"/>
          </a:xfrm>
          <a:prstGeom prst="rect">
            <a:avLst/>
          </a:prstGeom>
          <a:noFill/>
        </p:spPr>
      </p:pic>
      <p:pic>
        <p:nvPicPr>
          <p:cNvPr id="6152" name="Picture 8" descr="http://www.bnb.bg/bnbweb/groups/public/documents/bnb_image/note_10bgl_b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572008"/>
            <a:ext cx="2000250" cy="1171575"/>
          </a:xfrm>
          <a:prstGeom prst="rect">
            <a:avLst/>
          </a:prstGeom>
          <a:noFill/>
        </p:spPr>
      </p:pic>
      <p:pic>
        <p:nvPicPr>
          <p:cNvPr id="6154" name="Picture 10" descr="http://www.bnb.bg/bnbweb/groups/public/documents/bnb_image/note_20bgl_b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0298" y="2143116"/>
            <a:ext cx="2085975" cy="1228726"/>
          </a:xfrm>
          <a:prstGeom prst="rect">
            <a:avLst/>
          </a:prstGeom>
          <a:noFill/>
        </p:spPr>
      </p:pic>
      <p:pic>
        <p:nvPicPr>
          <p:cNvPr id="6156" name="Picture 12" descr="http://www.bnb.bg/bnbweb/groups/public/documents/bnb_image/note_100bgl_b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43174" y="4572008"/>
            <a:ext cx="2238375" cy="1304926"/>
          </a:xfrm>
          <a:prstGeom prst="rect">
            <a:avLst/>
          </a:prstGeom>
          <a:noFill/>
        </p:spPr>
      </p:pic>
      <p:pic>
        <p:nvPicPr>
          <p:cNvPr id="6158" name="Picture 14" descr="http://www.bnb.bg/bnbweb/groups/public/documents/bnb_image/coin_1999_001_bgn_image_b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86380" y="2285992"/>
            <a:ext cx="523875" cy="542926"/>
          </a:xfrm>
          <a:prstGeom prst="rect">
            <a:avLst/>
          </a:prstGeom>
          <a:noFill/>
        </p:spPr>
      </p:pic>
      <p:pic>
        <p:nvPicPr>
          <p:cNvPr id="6160" name="Picture 16" descr="http://www.bnb.bg/bnbweb/groups/public/documents/bnb_image/coin_1999_002_bgn_image_bg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14942" y="3214686"/>
            <a:ext cx="571500" cy="590551"/>
          </a:xfrm>
          <a:prstGeom prst="rect">
            <a:avLst/>
          </a:prstGeom>
          <a:noFill/>
        </p:spPr>
      </p:pic>
      <p:pic>
        <p:nvPicPr>
          <p:cNvPr id="6162" name="Picture 18" descr="http://www.bnb.bg/bnbweb/groups/public/documents/bnb_image/coin_1999_005_bgn_image_b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3504" y="4286256"/>
            <a:ext cx="638175" cy="647700"/>
          </a:xfrm>
          <a:prstGeom prst="rect">
            <a:avLst/>
          </a:prstGeom>
          <a:noFill/>
        </p:spPr>
      </p:pic>
      <p:pic>
        <p:nvPicPr>
          <p:cNvPr id="6164" name="Picture 20" descr="http://www.bnb.bg/bnbweb/groups/public/documents/bnb_image/coin_1999_010_bgn_image_bg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15140" y="2285992"/>
            <a:ext cx="619125" cy="609600"/>
          </a:xfrm>
          <a:prstGeom prst="rect">
            <a:avLst/>
          </a:prstGeom>
          <a:noFill/>
        </p:spPr>
      </p:pic>
      <p:pic>
        <p:nvPicPr>
          <p:cNvPr id="6166" name="Picture 22" descr="http://www.bnb.bg/bnbweb/groups/public/documents/bnb_image/coin_1999_020_bgn_image_bg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715140" y="3143248"/>
            <a:ext cx="638175" cy="638175"/>
          </a:xfrm>
          <a:prstGeom prst="rect">
            <a:avLst/>
          </a:prstGeom>
          <a:noFill/>
        </p:spPr>
      </p:pic>
      <p:pic>
        <p:nvPicPr>
          <p:cNvPr id="6168" name="Picture 24" descr="http://www.bnb.bg/bnbweb/groups/public/documents/bnb_image/coin_1999_050_bgn_image_bg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43702" y="4143380"/>
            <a:ext cx="704850" cy="70485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 decel="100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+mn-lt"/>
                <a:cs typeface="Times New Roman" pitchFamily="18" charset="0"/>
              </a:rPr>
              <a:t>Изключения</a:t>
            </a:r>
            <a:r>
              <a:rPr lang="bg-BG" dirty="0" smtClean="0">
                <a:latin typeface="+mn-lt"/>
              </a:rPr>
              <a:t>:</a:t>
            </a:r>
            <a:endParaRPr lang="bg-B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bg-BG" dirty="0" smtClean="0">
                <a:cs typeface="Times New Roman" pitchFamily="18" charset="0"/>
              </a:rPr>
              <a:t>Има две монети, </a:t>
            </a:r>
            <a:r>
              <a:rPr lang="bg-BG" dirty="0" smtClean="0">
                <a:cs typeface="Times New Roman" pitchFamily="18" charset="0"/>
              </a:rPr>
              <a:t>които означават 1 и 2 лева.</a:t>
            </a:r>
            <a:endParaRPr lang="bg-BG" dirty="0">
              <a:cs typeface="Times New Roman" pitchFamily="18" charset="0"/>
            </a:endParaRPr>
          </a:p>
        </p:txBody>
      </p:sp>
      <p:pic>
        <p:nvPicPr>
          <p:cNvPr id="4" name="Picture 26" descr="http://www.bnb.bg/bnbweb/groups/public/documents/bnb_image/coin_2002_1lev_bgn_image_b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96952"/>
            <a:ext cx="1140387" cy="1155008"/>
          </a:xfrm>
          <a:prstGeom prst="rect">
            <a:avLst/>
          </a:prstGeom>
          <a:noFill/>
        </p:spPr>
      </p:pic>
      <p:pic>
        <p:nvPicPr>
          <p:cNvPr id="5" name="Picture 28" descr="http://www.bnb.bg/bnbweb/groups/public/documents/bnb_image/coin_2015_2lev_bgn_image_b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8771" y="2857526"/>
            <a:ext cx="1294432" cy="129443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  <a:cs typeface="Times New Roman" pitchFamily="18" charset="0"/>
              </a:rPr>
              <a:t>Килограм </a:t>
            </a:r>
            <a:r>
              <a:rPr lang="ru-RU" dirty="0" smtClean="0">
                <a:latin typeface="+mn-lt"/>
                <a:cs typeface="Times New Roman" pitchFamily="18" charset="0"/>
              </a:rPr>
              <a:t>е </a:t>
            </a:r>
            <a:r>
              <a:rPr lang="ru-RU" dirty="0" smtClean="0">
                <a:latin typeface="+mn-lt"/>
                <a:cs typeface="Times New Roman" pitchFamily="18" charset="0"/>
              </a:rPr>
              <a:t>мерна единица </a:t>
            </a:r>
            <a:r>
              <a:rPr lang="ru-RU" dirty="0" smtClean="0">
                <a:latin typeface="+mn-lt"/>
                <a:cs typeface="Times New Roman" pitchFamily="18" charset="0"/>
              </a:rPr>
              <a:t>за тегло:</a:t>
            </a:r>
            <a:endParaRPr lang="bg-BG" dirty="0">
              <a:latin typeface="+mn-lt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algn="ctr"/>
            <a:r>
              <a:rPr lang="bg-BG" dirty="0" smtClean="0">
                <a:cs typeface="Times New Roman" pitchFamily="18" charset="0"/>
              </a:rPr>
              <a:t>Купих 1 килограм ябълки.</a:t>
            </a:r>
            <a:endParaRPr lang="bg-BG" dirty="0" smtClean="0">
              <a:cs typeface="Times New Roman" pitchFamily="18" charset="0"/>
            </a:endParaRPr>
          </a:p>
          <a:p>
            <a:pPr algn="ctr"/>
            <a:r>
              <a:rPr lang="bg-BG" dirty="0" smtClean="0">
                <a:cs typeface="Times New Roman" pitchFamily="18" charset="0"/>
              </a:rPr>
              <a:t>Аз тежа 23 килограма.</a:t>
            </a:r>
            <a:endParaRPr lang="bg-BG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2868610"/>
          </a:xfrm>
        </p:spPr>
        <p:txBody>
          <a:bodyPr>
            <a:normAutofit/>
          </a:bodyPr>
          <a:lstStyle/>
          <a:p>
            <a:r>
              <a:rPr lang="bg-BG" dirty="0" smtClean="0"/>
              <a:t>Чантата на Пепи тежи 9 килограма. В нея тя носи домати и ябълки. Теглото на доматите е 3 килограма. Колко тежат ябълките?</a:t>
            </a:r>
            <a:endParaRPr lang="bg-BG" dirty="0"/>
          </a:p>
        </p:txBody>
      </p:sp>
      <p:pic>
        <p:nvPicPr>
          <p:cNvPr id="4" name="Picture 20" descr="ÐÐµÑÐµÐ»Ð¸ ÑÐ¸ÑÑ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429000"/>
            <a:ext cx="1285884" cy="1715184"/>
          </a:xfrm>
          <a:prstGeom prst="rect">
            <a:avLst/>
          </a:prstGeom>
          <a:noFill/>
        </p:spPr>
      </p:pic>
      <p:sp>
        <p:nvSpPr>
          <p:cNvPr id="5" name="Minus 4"/>
          <p:cNvSpPr/>
          <p:nvPr/>
        </p:nvSpPr>
        <p:spPr>
          <a:xfrm>
            <a:off x="2071670" y="3857628"/>
            <a:ext cx="1143008" cy="71438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6" name="Picture 8" descr="ÐÐµÑÐµÐ»Ð¸ ÑÐ¸ÑÑÐ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3571876"/>
            <a:ext cx="1124708" cy="1500198"/>
          </a:xfrm>
          <a:prstGeom prst="rect">
            <a:avLst/>
          </a:prstGeom>
          <a:noFill/>
        </p:spPr>
      </p:pic>
      <p:sp>
        <p:nvSpPr>
          <p:cNvPr id="7" name="Equal 6"/>
          <p:cNvSpPr/>
          <p:nvPr/>
        </p:nvSpPr>
        <p:spPr>
          <a:xfrm>
            <a:off x="4786314" y="3857628"/>
            <a:ext cx="1214446" cy="78581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pic>
        <p:nvPicPr>
          <p:cNvPr id="8" name="Picture 14" descr="ÐÐµÑÐµÐ»Ð¸ ÑÐ¸ÑÑÐ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3357562"/>
            <a:ext cx="1214446" cy="1619896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7429520" y="4357694"/>
            <a:ext cx="17700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 smtClean="0">
                <a:cs typeface="Times New Roman" pitchFamily="18" charset="0"/>
              </a:rPr>
              <a:t>(килограма)</a:t>
            </a:r>
            <a:endParaRPr lang="bg-BG" sz="2400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4725998"/>
          </a:xfrm>
        </p:spPr>
        <p:txBody>
          <a:bodyPr>
            <a:normAutofit/>
          </a:bodyPr>
          <a:lstStyle/>
          <a:p>
            <a:r>
              <a:rPr lang="bg-BG" dirty="0" smtClean="0"/>
              <a:t>Важно е да запомним, че при решаването на такива задачи, в отговора трябва да запишем мерната </a:t>
            </a:r>
            <a:r>
              <a:rPr lang="bg-BG" dirty="0" smtClean="0"/>
              <a:t>единица</a:t>
            </a:r>
            <a:r>
              <a:rPr lang="bg-BG" dirty="0" smtClean="0"/>
              <a:t>. В този случай е килограм.</a:t>
            </a:r>
            <a:endParaRPr lang="bg-B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235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Числата от 6 до 10. Събиране и изваждане до 10</vt:lpstr>
      <vt:lpstr>Вече знаем числата до 5, нека подредим и останалите до 10.</vt:lpstr>
      <vt:lpstr>Ани има 1 ябълка, а Ники има 7 банана. Колко плода общо имат Ани и Ники?</vt:lpstr>
      <vt:lpstr>Ваня е на 9 години, а Пешо е с 2 години по-малък. На колко години е Пешо?</vt:lpstr>
      <vt:lpstr>Когато искаме да си купим нещо от магазина, ние даваме пари.</vt:lpstr>
      <vt:lpstr>Изключения:</vt:lpstr>
      <vt:lpstr>Килограм е мерна единица за тегло:</vt:lpstr>
      <vt:lpstr>Чантата на Пепи тежи 9 килограма. В нея тя носи домати и ябълки. Теглото на доматите е 3 килограма. Колко тежат ябълките?</vt:lpstr>
      <vt:lpstr>Важно е да запомним, че при решаването на такива задачи, в отговора трябва да запишем мерната единица. В този случай е килограм.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Числата от 6 до 10. Събиране и изваждане до 10</dc:title>
  <dc:creator>Galya</dc:creator>
  <cp:lastModifiedBy>Диляна Гаджева</cp:lastModifiedBy>
  <cp:revision>14</cp:revision>
  <dcterms:created xsi:type="dcterms:W3CDTF">2018-07-24T12:27:49Z</dcterms:created>
  <dcterms:modified xsi:type="dcterms:W3CDTF">2018-07-25T02:57:40Z</dcterms:modified>
</cp:coreProperties>
</file>