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2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EC87-3AF2-4FAC-8271-410070F288E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9A0C-5426-4500-887A-3F162D6968F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.bg/bg/169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bg-BG" dirty="0" smtClean="0"/>
              <a:t>Числата 10, 20, </a:t>
            </a:r>
            <a:r>
              <a:rPr lang="bg-BG" dirty="0" smtClean="0"/>
              <a:t>30, ..., 100</a:t>
            </a:r>
            <a:r>
              <a:rPr lang="bg-BG" dirty="0" smtClean="0"/>
              <a:t>. Събиране и изваждане с тях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bg-BG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Миглена Иванова, студент-практикант по проект „Студентски практики“</a:t>
            </a:r>
          </a:p>
          <a:p>
            <a: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337AB7"/>
                </a:solidFill>
                <a:hlinkClick r:id="rId2"/>
              </a:rPr>
              <a:t>Учебна програма по математика за I клас в сила от учебната 2016/2017 година</a:t>
            </a:r>
            <a:r>
              <a:rPr lang="ru-RU" dirty="0">
                <a:solidFill>
                  <a:srgbClr val="333333"/>
                </a:solidFill>
              </a:rPr>
              <a:t>, утвърдена със Заповед № РД09-1857 от 17.12.2015 г. на МОН</a:t>
            </a:r>
          </a:p>
          <a:p>
            <a:endParaRPr lang="bg-BG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bg-BG" sz="6600" dirty="0" smtClean="0"/>
              <a:t>Нека си припомним как събираме</a:t>
            </a:r>
            <a:endParaRPr lang="bg-BG" sz="6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4868874"/>
          </a:xfrm>
        </p:spPr>
        <p:txBody>
          <a:bodyPr>
            <a:normAutofit/>
          </a:bodyPr>
          <a:lstStyle/>
          <a:p>
            <a:r>
              <a:rPr lang="bg-BG" dirty="0" smtClean="0"/>
              <a:t>Събирането се извършва по </a:t>
            </a:r>
            <a:r>
              <a:rPr lang="bg-BG" dirty="0" smtClean="0"/>
              <a:t>модела: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b="1" dirty="0" smtClean="0"/>
              <a:t>събираемо + </a:t>
            </a:r>
            <a:r>
              <a:rPr lang="bg-BG" b="1" dirty="0" smtClean="0"/>
              <a:t>събираемо = </a:t>
            </a:r>
            <a:r>
              <a:rPr lang="bg-BG" b="1" dirty="0" smtClean="0"/>
              <a:t>сбор</a:t>
            </a:r>
            <a:endParaRPr lang="bg-BG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Намерете сбора:</a:t>
            </a: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2714612" y="1662311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/>
              <a:t>10</a:t>
            </a:r>
            <a:endParaRPr lang="bg-BG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2714612" y="264318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/>
              <a:t>20</a:t>
            </a:r>
            <a:endParaRPr lang="bg-BG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714612" y="357187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/>
              <a:t>60</a:t>
            </a:r>
            <a:endParaRPr lang="bg-BG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4286248" y="264318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/>
              <a:t>50</a:t>
            </a:r>
            <a:endParaRPr lang="bg-BG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4286248" y="1662311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/>
              <a:t>80</a:t>
            </a:r>
            <a:endParaRPr lang="bg-BG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428624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/>
              <a:t>40</a:t>
            </a:r>
            <a:endParaRPr lang="bg-BG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2714612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solidFill>
                  <a:schemeClr val="bg1"/>
                </a:solidFill>
              </a:rPr>
              <a:t>6</a:t>
            </a:r>
            <a:r>
              <a:rPr lang="bg-BG" sz="2800" b="1" dirty="0" smtClean="0">
                <a:solidFill>
                  <a:schemeClr val="bg1"/>
                </a:solidFill>
              </a:rPr>
              <a:t>0</a:t>
            </a:r>
            <a:endParaRPr lang="bg-BG" sz="28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6248" y="357187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/>
              <a:t>30</a:t>
            </a:r>
            <a:endParaRPr lang="bg-BG" sz="2800" b="1" dirty="0"/>
          </a:p>
        </p:txBody>
      </p:sp>
      <p:sp>
        <p:nvSpPr>
          <p:cNvPr id="13" name="Plus 12"/>
          <p:cNvSpPr/>
          <p:nvPr/>
        </p:nvSpPr>
        <p:spPr>
          <a:xfrm>
            <a:off x="3500430" y="3571876"/>
            <a:ext cx="571504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Plus 14"/>
          <p:cNvSpPr/>
          <p:nvPr/>
        </p:nvSpPr>
        <p:spPr>
          <a:xfrm>
            <a:off x="3500430" y="4500570"/>
            <a:ext cx="571504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Plus 15"/>
          <p:cNvSpPr/>
          <p:nvPr/>
        </p:nvSpPr>
        <p:spPr>
          <a:xfrm>
            <a:off x="3500430" y="2571744"/>
            <a:ext cx="571504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Plus 16"/>
          <p:cNvSpPr/>
          <p:nvPr/>
        </p:nvSpPr>
        <p:spPr>
          <a:xfrm>
            <a:off x="3500430" y="1643050"/>
            <a:ext cx="571504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Equal 17"/>
          <p:cNvSpPr/>
          <p:nvPr/>
        </p:nvSpPr>
        <p:spPr>
          <a:xfrm>
            <a:off x="5143504" y="4572008"/>
            <a:ext cx="642942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9" name="Equal 18"/>
          <p:cNvSpPr/>
          <p:nvPr/>
        </p:nvSpPr>
        <p:spPr>
          <a:xfrm>
            <a:off x="5143504" y="3607595"/>
            <a:ext cx="642942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0" name="Equal 19"/>
          <p:cNvSpPr/>
          <p:nvPr/>
        </p:nvSpPr>
        <p:spPr>
          <a:xfrm>
            <a:off x="5143504" y="2714620"/>
            <a:ext cx="642942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>
            <a:off x="5072066" y="1698030"/>
            <a:ext cx="642942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929322" y="2571744"/>
            <a:ext cx="114300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rgbClr val="FF0000"/>
                </a:solidFill>
              </a:rPr>
              <a:t>70</a:t>
            </a:r>
            <a:endParaRPr lang="bg-BG" sz="2800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929322" y="4429132"/>
            <a:ext cx="114300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rgbClr val="FF0000"/>
                </a:solidFill>
              </a:rPr>
              <a:t>100</a:t>
            </a:r>
            <a:endParaRPr lang="bg-BG" sz="2800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929322" y="1555154"/>
            <a:ext cx="114300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rgbClr val="FF0000"/>
                </a:solidFill>
              </a:rPr>
              <a:t>90</a:t>
            </a:r>
            <a:endParaRPr lang="bg-BG" sz="2800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929322" y="3500438"/>
            <a:ext cx="114300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rgbClr val="FF0000"/>
                </a:solidFill>
              </a:rPr>
              <a:t>90</a:t>
            </a:r>
            <a:endParaRPr lang="bg-BG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Попълнете </a:t>
            </a:r>
            <a:r>
              <a:rPr lang="bg-BG" dirty="0" smtClean="0"/>
              <a:t>празните места:</a:t>
            </a:r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2143108" y="2143116"/>
            <a:ext cx="857256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50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3357562"/>
            <a:ext cx="857256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10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9058" y="4500570"/>
            <a:ext cx="857256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70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9058" y="3357562"/>
            <a:ext cx="857256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80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9058" y="2143116"/>
            <a:ext cx="857256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>
                <a:solidFill>
                  <a:schemeClr val="tx1"/>
                </a:solidFill>
              </a:rPr>
              <a:t>2</a:t>
            </a:r>
            <a:r>
              <a:rPr lang="bg-BG" sz="2800" dirty="0" smtClean="0">
                <a:solidFill>
                  <a:schemeClr val="tx1"/>
                </a:solidFill>
              </a:rPr>
              <a:t>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1670" y="4500570"/>
            <a:ext cx="857256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30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3071802" y="4500570"/>
            <a:ext cx="785818" cy="714380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Plus 9"/>
          <p:cNvSpPr/>
          <p:nvPr/>
        </p:nvSpPr>
        <p:spPr>
          <a:xfrm>
            <a:off x="3071802" y="3357562"/>
            <a:ext cx="785818" cy="714380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Plus 10"/>
          <p:cNvSpPr/>
          <p:nvPr/>
        </p:nvSpPr>
        <p:spPr>
          <a:xfrm>
            <a:off x="3071802" y="2143116"/>
            <a:ext cx="785818" cy="714380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Equal 11"/>
          <p:cNvSpPr/>
          <p:nvPr/>
        </p:nvSpPr>
        <p:spPr>
          <a:xfrm>
            <a:off x="5072066" y="4536289"/>
            <a:ext cx="857256" cy="642942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3" name="Equal 12"/>
          <p:cNvSpPr/>
          <p:nvPr/>
        </p:nvSpPr>
        <p:spPr>
          <a:xfrm>
            <a:off x="5072066" y="3357562"/>
            <a:ext cx="857256" cy="642942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5072066" y="2214554"/>
            <a:ext cx="857256" cy="642942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43636" y="2143116"/>
            <a:ext cx="1071570" cy="7143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70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43636" y="3321843"/>
            <a:ext cx="1071570" cy="7143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90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72198" y="4500570"/>
            <a:ext cx="1071570" cy="7143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100</a:t>
            </a:r>
            <a:endParaRPr lang="bg-B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797436"/>
          </a:xfrm>
        </p:spPr>
        <p:txBody>
          <a:bodyPr>
            <a:noAutofit/>
          </a:bodyPr>
          <a:lstStyle/>
          <a:p>
            <a:r>
              <a:rPr lang="bg-BG" sz="6600" dirty="0" smtClean="0"/>
              <a:t>Нека си припомним как изваждахме</a:t>
            </a:r>
            <a:endParaRPr lang="bg-BG" sz="6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868874"/>
          </a:xfrm>
        </p:spPr>
        <p:txBody>
          <a:bodyPr>
            <a:normAutofit/>
          </a:bodyPr>
          <a:lstStyle/>
          <a:p>
            <a:r>
              <a:rPr lang="bg-BG" dirty="0" smtClean="0"/>
              <a:t>Изваждането се извършва по </a:t>
            </a:r>
            <a:r>
              <a:rPr lang="bg-BG" dirty="0" smtClean="0"/>
              <a:t>модела: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b="1" dirty="0" smtClean="0"/>
              <a:t>умаляемо – умалител = </a:t>
            </a:r>
            <a:r>
              <a:rPr lang="bg-BG" b="1" dirty="0" smtClean="0"/>
              <a:t>разлика</a:t>
            </a:r>
            <a:endParaRPr lang="bg-BG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Намерете </a:t>
            </a:r>
            <a:r>
              <a:rPr lang="bg-BG" dirty="0" smtClean="0"/>
              <a:t>разликите: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189248"/>
              </p:ext>
            </p:extLst>
          </p:nvPr>
        </p:nvGraphicFramePr>
        <p:xfrm>
          <a:off x="1524000" y="1397000"/>
          <a:ext cx="6548460" cy="16748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09692"/>
                <a:gridCol w="1309692"/>
                <a:gridCol w="1309692"/>
                <a:gridCol w="1309692"/>
                <a:gridCol w="1309692"/>
              </a:tblGrid>
              <a:tr h="837405"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90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100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60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50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80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7405"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70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90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40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20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b="0" dirty="0" smtClean="0"/>
                        <a:t>20</a:t>
                      </a:r>
                      <a:endParaRPr lang="bg-BG" sz="3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90318"/>
              </p:ext>
            </p:extLst>
          </p:nvPr>
        </p:nvGraphicFramePr>
        <p:xfrm>
          <a:off x="1500166" y="3429000"/>
          <a:ext cx="6572295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9"/>
                <a:gridCol w="1314459"/>
                <a:gridCol w="1314459"/>
                <a:gridCol w="1314459"/>
                <a:gridCol w="1314459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bg-BG" sz="3600" dirty="0" smtClean="0"/>
                        <a:t>20</a:t>
                      </a:r>
                      <a:endParaRPr lang="bg-BG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dirty="0" smtClean="0"/>
                        <a:t>10</a:t>
                      </a:r>
                      <a:endParaRPr lang="bg-BG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dirty="0" smtClean="0"/>
                        <a:t>20</a:t>
                      </a:r>
                      <a:endParaRPr lang="bg-BG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dirty="0" smtClean="0"/>
                        <a:t>30</a:t>
                      </a:r>
                      <a:endParaRPr lang="bg-BG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dirty="0" smtClean="0"/>
                        <a:t>60</a:t>
                      </a:r>
                      <a:endParaRPr lang="bg-BG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Minus 5"/>
          <p:cNvSpPr/>
          <p:nvPr/>
        </p:nvSpPr>
        <p:spPr>
          <a:xfrm>
            <a:off x="428596" y="1928802"/>
            <a:ext cx="1071570" cy="7143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Попълнете празните места:</a:t>
            </a:r>
            <a:endParaRPr lang="bg-BG" dirty="0"/>
          </a:p>
        </p:txBody>
      </p:sp>
      <p:sp>
        <p:nvSpPr>
          <p:cNvPr id="4" name="Cloud 3"/>
          <p:cNvSpPr/>
          <p:nvPr/>
        </p:nvSpPr>
        <p:spPr>
          <a:xfrm>
            <a:off x="785786" y="1785926"/>
            <a:ext cx="1428760" cy="71438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40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3502337" y="4250537"/>
            <a:ext cx="1428760" cy="71438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80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808385" y="4250537"/>
            <a:ext cx="1428760" cy="71438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100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571868" y="2928934"/>
            <a:ext cx="1428760" cy="71438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30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785786" y="3000372"/>
            <a:ext cx="1428760" cy="71438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>
                <a:solidFill>
                  <a:schemeClr val="tx1"/>
                </a:solidFill>
              </a:rPr>
              <a:t>7</a:t>
            </a:r>
            <a:r>
              <a:rPr lang="bg-BG" sz="2800" dirty="0" smtClean="0">
                <a:solidFill>
                  <a:schemeClr val="tx1"/>
                </a:solidFill>
              </a:rPr>
              <a:t>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3545628" y="1785926"/>
            <a:ext cx="1428760" cy="71438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20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10" name="Minus 9"/>
          <p:cNvSpPr/>
          <p:nvPr/>
        </p:nvSpPr>
        <p:spPr>
          <a:xfrm>
            <a:off x="2357422" y="4250537"/>
            <a:ext cx="1143008" cy="928694"/>
          </a:xfrm>
          <a:prstGeom prst="mathMin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Minus 10"/>
          <p:cNvSpPr/>
          <p:nvPr/>
        </p:nvSpPr>
        <p:spPr>
          <a:xfrm>
            <a:off x="2321703" y="2851960"/>
            <a:ext cx="1143008" cy="928694"/>
          </a:xfrm>
          <a:prstGeom prst="mathMin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Minus 11"/>
          <p:cNvSpPr/>
          <p:nvPr/>
        </p:nvSpPr>
        <p:spPr>
          <a:xfrm>
            <a:off x="2305793" y="1673220"/>
            <a:ext cx="1143008" cy="928694"/>
          </a:xfrm>
          <a:prstGeom prst="mathMin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Equal 12"/>
          <p:cNvSpPr/>
          <p:nvPr/>
        </p:nvSpPr>
        <p:spPr>
          <a:xfrm>
            <a:off x="5072066" y="4250537"/>
            <a:ext cx="1357322" cy="71438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5072066" y="2928934"/>
            <a:ext cx="1357322" cy="71438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4974388" y="1780377"/>
            <a:ext cx="1357322" cy="71438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6326076" y="1744658"/>
            <a:ext cx="1357322" cy="71438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20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6500826" y="2925948"/>
            <a:ext cx="1357322" cy="71438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40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6500826" y="4250537"/>
            <a:ext cx="1357322" cy="71438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20</a:t>
            </a:r>
            <a:endParaRPr lang="bg-B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145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Числата 10, 20, 30, ..., 100. Събиране и изваждане с тях</vt:lpstr>
      <vt:lpstr>Нека си припомним как събираме</vt:lpstr>
      <vt:lpstr>Събирането се извършва по модела: събираемо + събираемо = сбор</vt:lpstr>
      <vt:lpstr>Намерете сбора:</vt:lpstr>
      <vt:lpstr>Попълнете празните места:</vt:lpstr>
      <vt:lpstr>Нека си припомним как изваждахме</vt:lpstr>
      <vt:lpstr>Изваждането се извършва по модела: умаляемо – умалител = разлика</vt:lpstr>
      <vt:lpstr>Намерете разликите:</vt:lpstr>
      <vt:lpstr>Попълнете празните места: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Galya</dc:creator>
  <cp:lastModifiedBy>Диляна Гаджева</cp:lastModifiedBy>
  <cp:revision>10</cp:revision>
  <dcterms:created xsi:type="dcterms:W3CDTF">2018-07-31T13:58:51Z</dcterms:created>
  <dcterms:modified xsi:type="dcterms:W3CDTF">2018-08-16T05:14:37Z</dcterms:modified>
</cp:coreProperties>
</file>