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1" r:id="rId3"/>
    <p:sldId id="279" r:id="rId4"/>
    <p:sldId id="281" r:id="rId5"/>
    <p:sldId id="280" r:id="rId6"/>
    <p:sldId id="257" r:id="rId7"/>
    <p:sldId id="275" r:id="rId8"/>
    <p:sldId id="276" r:id="rId9"/>
    <p:sldId id="282" r:id="rId10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обре дошли" id="{E75E278A-FF0E-49A4-B170-79828D63BBAD}">
          <p14:sldIdLst>
            <p14:sldId id="256"/>
          </p14:sldIdLst>
        </p14:section>
        <p14:section name="&quot;Проектиране&quot;, &quot;Метаморфоза&quot;, &quot;Анотации&quot;, &quot;Съвместна работа&quot;, &quot;Кажи ми&quot;" id="{B9B51309-D148-4332-87C2-07BE32FBCA3B}">
          <p14:sldIdLst>
            <p14:sldId id="271"/>
            <p14:sldId id="279"/>
            <p14:sldId id="281"/>
            <p14:sldId id="280"/>
            <p14:sldId id="257"/>
            <p14:sldId id="275"/>
            <p14:sldId id="276"/>
          </p14:sldIdLst>
        </p14:section>
        <p14:section name="Научете повече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14" autoAdjust="0"/>
  </p:normalViewPr>
  <p:slideViewPr>
    <p:cSldViewPr snapToGrid="0">
      <p:cViewPr varScale="1">
        <p:scale>
          <a:sx n="74" d="100"/>
          <a:sy n="74" d="100"/>
        </p:scale>
        <p:origin x="6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CD3EA0-4923-47E7-821A-D4308BC0CBF3}" type="datetime1">
              <a:rPr lang="bg-BG" smtClean="0"/>
              <a:t>6.8.2018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AF7C87-A1AD-42B1-AFCC-34960252353E}" type="datetime1">
              <a:rPr lang="bg-BG" noProof="0" smtClean="0"/>
              <a:t>6.8.2018 г.</a:t>
            </a:fld>
            <a:endParaRPr lang="bg-BG" noProof="0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 dirty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bg-BG" smtClean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298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bg-BG" smtClean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889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bg-BG" smtClean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0012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bg-BG" smtClean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34697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bg-BG" smtClean="0"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02130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bg-BG" smtClean="0"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51310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bg-BG" smtClean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74964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bg-BG" dirty="0"/>
              <a:t>В режим на </a:t>
            </a:r>
            <a:r>
              <a:rPr lang="bg-BG" dirty="0" err="1"/>
              <a:t>слайдшоу</a:t>
            </a:r>
            <a:r>
              <a:rPr lang="bg-BG" dirty="0"/>
              <a:t> изберете стрелките, за да посетите връзки.</a:t>
            </a:r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bg-BG" smtClean="0"/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sz="1800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0375392" cy="640080"/>
          </a:xfrm>
        </p:spPr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 userDrawn="1"/>
        </p:nvSpPr>
        <p:spPr>
          <a:xfrm>
            <a:off x="256033" y="265176"/>
            <a:ext cx="11745468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bg-BG" sz="1800" noProof="0" dirty="0"/>
          </a:p>
        </p:txBody>
      </p:sp>
      <p:cxnSp>
        <p:nvCxnSpPr>
          <p:cNvPr id="12" name="Право съединение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156318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Редактиране на стиловете на текста в образеца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Второ ниво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Трето ниво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Четвърто ниво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6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288624C-59CD-4940-8CB6-4F495EF3E782}" type="datetime1">
              <a:rPr lang="bg-BG" noProof="0" smtClean="0"/>
              <a:t>6.8.2018 г.</a:t>
            </a:fld>
            <a:endParaRPr lang="bg-BG" noProof="0" dirty="0"/>
          </a:p>
        </p:txBody>
      </p:sp>
      <p:sp>
        <p:nvSpPr>
          <p:cNvPr id="7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8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sz="1800" noProof="0" dirty="0"/>
          </a:p>
        </p:txBody>
      </p:sp>
      <p:sp>
        <p:nvSpPr>
          <p:cNvPr id="10" name="Правоъгълник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sz="1800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21208" y="971550"/>
            <a:ext cx="6876288" cy="120472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7" name="Контейнер на съдържание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Редактиране на стиловете на текста в образеца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Второ ниво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Трето ниво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Четвърто ниво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Пето ниво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bg-BG" sz="1800" noProof="0" dirty="0"/>
          </a:p>
        </p:txBody>
      </p:sp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035244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ru-RU" noProof="0" dirty="0" err="1"/>
              <a:t>Щракнете</a:t>
            </a:r>
            <a:r>
              <a:rPr lang="ru-RU" noProof="0" dirty="0"/>
              <a:t>, за да </a:t>
            </a:r>
            <a:r>
              <a:rPr lang="ru-RU" noProof="0" dirty="0" err="1"/>
              <a:t>редактирате</a:t>
            </a:r>
            <a:r>
              <a:rPr lang="ru-RU" noProof="0" dirty="0"/>
              <a:t> </a:t>
            </a:r>
            <a:r>
              <a:rPr lang="ru-RU" noProof="0" dirty="0" err="1"/>
              <a:t>стила</a:t>
            </a:r>
            <a:r>
              <a:rPr lang="ru-RU" noProof="0" dirty="0"/>
              <a:t> на </a:t>
            </a:r>
            <a:r>
              <a:rPr lang="ru-RU" noProof="0" dirty="0" err="1"/>
              <a:t>заглавието</a:t>
            </a:r>
            <a:r>
              <a:rPr lang="ru-RU" noProof="0" dirty="0"/>
              <a:t> на </a:t>
            </a:r>
            <a:r>
              <a:rPr lang="ru-RU" noProof="0" dirty="0" err="1"/>
              <a:t>образеца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bg-BG" noProof="0" dirty="0"/>
              <a:t>Редактиране на стиловете на текста на образеца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bg-BG" noProof="0" dirty="0"/>
              <a:t>Второ ниво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bg-BG" noProof="0" dirty="0"/>
              <a:t>Трето ниво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bg-BG" noProof="0" dirty="0"/>
              <a:t>Четвърто ниво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bg-BG" noProof="0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39AD22D-353B-4ADD-A418-638B25F40796}" type="datetime1">
              <a:rPr lang="bg-BG" noProof="0" smtClean="0"/>
              <a:t>6.8.2018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cxnSp>
        <p:nvCxnSpPr>
          <p:cNvPr id="8" name="Право съединение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617172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support.office.com/bg-bg/article/PowerPoint-2016-training-b89770f1-deb1-4a19-94ef-342aa15a4689?ui=bg-BG&amp;rs=bg-BG&amp;ad=B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bg-BG" sz="4800" dirty="0">
                <a:solidFill>
                  <a:schemeClr val="bg1"/>
                </a:solidFill>
              </a:rPr>
              <a:t>Добре дошли в PowerPoint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bg-BG" sz="2400" dirty="0">
                <a:solidFill>
                  <a:schemeClr val="bg1"/>
                </a:solidFill>
                <a:latin typeface="+mj-lt"/>
              </a:rPr>
              <a:t>5 съвета за по-прост начин на работа</a:t>
            </a:r>
          </a:p>
        </p:txBody>
      </p:sp>
      <p:pic>
        <p:nvPicPr>
          <p:cNvPr id="4" name="Картина 3" descr="Емблема на PowerPoi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07283" y="5209538"/>
            <a:ext cx="247418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bg-BG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Designer</a:t>
            </a:r>
            <a:r>
              <a:rPr lang="bg-BG" dirty="0">
                <a:latin typeface="Segoe UI Light" panose="020B0502040204020203" pitchFamily="34" charset="0"/>
                <a:cs typeface="Segoe UI Light" panose="020B0502040204020203" pitchFamily="34" charset="0"/>
              </a:rPr>
              <a:t> помага да предадете идеите си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3" y="1385113"/>
            <a:ext cx="8525932" cy="4577621"/>
          </a:xfrm>
          <a:prstGeom prst="rect">
            <a:avLst/>
          </a:prstGeom>
        </p:spPr>
      </p:pic>
      <p:sp>
        <p:nvSpPr>
          <p:cNvPr id="38" name="Контейнер за съдържание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bg-BG" dirty="0">
                <a:latin typeface="Segoe UI" panose="020B0502040204020203" pitchFamily="34" charset="0"/>
                <a:cs typeface="Segoe UI" panose="020B0502040204020203" pitchFamily="34" charset="0"/>
              </a:rPr>
              <a:t>PowerPoint </a:t>
            </a:r>
            <a:r>
              <a:rPr lang="bg-BG" dirty="0" err="1">
                <a:latin typeface="Segoe UI" panose="020B0502040204020203" pitchFamily="34" charset="0"/>
                <a:cs typeface="Segoe UI" panose="020B0502040204020203" pitchFamily="34" charset="0"/>
              </a:rPr>
              <a:t>Designer</a:t>
            </a:r>
            <a:r>
              <a:rPr lang="bg-BG" dirty="0">
                <a:latin typeface="Segoe UI" panose="020B0502040204020203" pitchFamily="34" charset="0"/>
                <a:cs typeface="Segoe UI" panose="020B0502040204020203" pitchFamily="34" charset="0"/>
              </a:rPr>
              <a:t> предлага професионални модели за </a:t>
            </a:r>
            <a:r>
              <a:rPr lang="bg-BG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Вашата </a:t>
            </a:r>
            <a:r>
              <a:rPr lang="bg-BG" dirty="0">
                <a:latin typeface="Segoe UI" panose="020B0502040204020203" pitchFamily="34" charset="0"/>
                <a:cs typeface="Segoe UI" panose="020B0502040204020203" pitchFamily="34" charset="0"/>
              </a:rPr>
              <a:t>презентация, базирани на съдържанието </a:t>
            </a:r>
            <a:r>
              <a:rPr lang="bg-BG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слайдовете Ви. </a:t>
            </a:r>
            <a:endParaRPr lang="bg-B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bg-BG" dirty="0" err="1">
                <a:latin typeface="Segoe UI" panose="020B0502040204020203" pitchFamily="34" charset="0"/>
                <a:cs typeface="Segoe UI" panose="020B0502040204020203" pitchFamily="34" charset="0"/>
              </a:rPr>
              <a:t>Designer</a:t>
            </a:r>
            <a:r>
              <a:rPr lang="bg-BG" dirty="0">
                <a:latin typeface="Segoe UI" panose="020B0502040204020203" pitchFamily="34" charset="0"/>
                <a:cs typeface="Segoe UI" panose="020B0502040204020203" pitchFamily="34" charset="0"/>
              </a:rPr>
              <a:t> е функция само за абонамент. 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Ако имате абонамент за Office 365, следващият слайд </a:t>
            </a:r>
            <a:r>
              <a:rPr lang="bg-B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 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показва как тя работи в нова презентация.</a:t>
            </a:r>
            <a:endParaRPr lang="bg-B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dirty="0">
                <a:latin typeface="Segoe UI Light" panose="020B0502040204020203" pitchFamily="34" charset="0"/>
                <a:cs typeface="Segoe UI Light" panose="020B0502040204020203" pitchFamily="34" charset="0"/>
              </a:rPr>
              <a:t>Как да използвате PowerPoint </a:t>
            </a:r>
            <a:r>
              <a:rPr lang="bg-BG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Designer</a:t>
            </a:r>
            <a:endParaRPr lang="bg-B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Контейнер за съдържание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bg-BG" dirty="0">
                <a:latin typeface="Segoe UI" panose="020B0502040204020203" pitchFamily="34" charset="0"/>
                <a:cs typeface="Segoe UI" panose="020B0502040204020203" pitchFamily="34" charset="0"/>
              </a:rPr>
              <a:t>Как работи:</a:t>
            </a:r>
          </a:p>
        </p:txBody>
      </p:sp>
      <p:grpSp>
        <p:nvGrpSpPr>
          <p:cNvPr id="18" name="Група 17" descr="Кръгче с номер 1, в което се показва стъпка 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Елипса 18" descr="Кръгче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20" name="Текстово поле 19" descr="Номер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bg-BG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Контейнер за съдържание 17"/>
          <p:cNvSpPr txBox="1">
            <a:spLocks/>
          </p:cNvSpPr>
          <p:nvPr/>
        </p:nvSpPr>
        <p:spPr>
          <a:xfrm>
            <a:off x="1056513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bg-B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Започнете 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нова презентация, като отидете на </a:t>
            </a: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Файл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Създай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Празна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презентация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</a:t>
            </a:r>
          </a:p>
        </p:txBody>
      </p:sp>
      <p:grpSp>
        <p:nvGrpSpPr>
          <p:cNvPr id="33" name="Група 32" descr="Кръгче с номер 2, в което се показва стъпка 2"/>
          <p:cNvGrpSpPr/>
          <p:nvPr/>
        </p:nvGrpSpPr>
        <p:grpSpPr bwMode="blackWhite">
          <a:xfrm>
            <a:off x="531552" y="2804257"/>
            <a:ext cx="558179" cy="409838"/>
            <a:chOff x="6953426" y="711274"/>
            <a:chExt cx="558179" cy="409838"/>
          </a:xfrm>
        </p:grpSpPr>
        <p:sp>
          <p:nvSpPr>
            <p:cNvPr id="34" name="Елипса 33" descr="Кръгче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35" name="Текстово поле 34" descr="Числото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bg-BG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Контейнер за съдържание 17"/>
          <p:cNvSpPr txBox="1">
            <a:spLocks/>
          </p:cNvSpPr>
          <p:nvPr/>
        </p:nvSpPr>
        <p:spPr>
          <a:xfrm>
            <a:off x="1056513" y="2844450"/>
            <a:ext cx="4504252" cy="1065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първия слайд добавете картина: Отидете на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Вмъкване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Картини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или </a:t>
            </a: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Вмъкване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Онлайн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снимки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изберете картината.</a:t>
            </a:r>
            <a:b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/>
            </a:r>
            <a:b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</a:b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Съвет: 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Трябва да сте онлайн, когато добавяте картината.</a:t>
            </a:r>
          </a:p>
        </p:txBody>
      </p:sp>
      <p:pic>
        <p:nvPicPr>
          <p:cNvPr id="29" name="Картина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00" y="1455791"/>
            <a:ext cx="2795081" cy="1592728"/>
          </a:xfrm>
          <a:prstGeom prst="rect">
            <a:avLst/>
          </a:prstGeom>
        </p:spPr>
      </p:pic>
      <p:grpSp>
        <p:nvGrpSpPr>
          <p:cNvPr id="22" name="Група 21" descr="Кръгче с номер 3, в което се показва стъпка 3"/>
          <p:cNvGrpSpPr/>
          <p:nvPr/>
        </p:nvGrpSpPr>
        <p:grpSpPr bwMode="blackWhite">
          <a:xfrm>
            <a:off x="531552" y="4208299"/>
            <a:ext cx="558179" cy="409838"/>
            <a:chOff x="6953426" y="711274"/>
            <a:chExt cx="558179" cy="409838"/>
          </a:xfrm>
        </p:grpSpPr>
        <p:sp>
          <p:nvSpPr>
            <p:cNvPr id="24" name="Елипса 23" descr="Кръгче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30" name="Текстово поле 29" descr="Номер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bg-BG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2" name="Контейнер за съдържание 17"/>
          <p:cNvSpPr txBox="1">
            <a:spLocks/>
          </p:cNvSpPr>
          <p:nvPr/>
        </p:nvSpPr>
        <p:spPr>
          <a:xfrm>
            <a:off x="1056513" y="4236460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Когато PowerPoint иска разрешение да получавате идеи за проектиране, изберете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Да започваме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</a:t>
            </a:r>
          </a:p>
        </p:txBody>
      </p:sp>
      <p:pic>
        <p:nvPicPr>
          <p:cNvPr id="23" name="Картина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33" y="3067244"/>
            <a:ext cx="2900886" cy="3506681"/>
          </a:xfrm>
          <a:prstGeom prst="rect">
            <a:avLst/>
          </a:prstGeom>
        </p:spPr>
      </p:pic>
      <p:grpSp>
        <p:nvGrpSpPr>
          <p:cNvPr id="37" name="Група 36" descr="Кръгче с номер 4, в което се показва стъпка 4"/>
          <p:cNvGrpSpPr/>
          <p:nvPr/>
        </p:nvGrpSpPr>
        <p:grpSpPr bwMode="blackWhite">
          <a:xfrm>
            <a:off x="531552" y="5137379"/>
            <a:ext cx="558179" cy="409838"/>
            <a:chOff x="6953426" y="711274"/>
            <a:chExt cx="558179" cy="409838"/>
          </a:xfrm>
        </p:grpSpPr>
        <p:sp>
          <p:nvSpPr>
            <p:cNvPr id="38" name="Елипса 37" descr="Кръгче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39" name="Текстово поле 38" descr="Номер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bg-BG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40" name="Контейнер за съдържание 17"/>
          <p:cNvSpPr txBox="1">
            <a:spLocks/>
          </p:cNvSpPr>
          <p:nvPr/>
        </p:nvSpPr>
        <p:spPr>
          <a:xfrm>
            <a:off x="1056513" y="5177572"/>
            <a:ext cx="4504252" cy="5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Изберете модел, който ви харесва, от прозореца на задачите </a:t>
            </a: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Идеи за проектиране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dirty="0">
                <a:latin typeface="Segoe UI Light" panose="020B0502040204020203" pitchFamily="34" charset="0"/>
                <a:cs typeface="Segoe UI Light" panose="020B0502040204020203" pitchFamily="34" charset="0"/>
              </a:rPr>
              <a:t>Метаморфоза</a:t>
            </a:r>
          </a:p>
        </p:txBody>
      </p:sp>
      <p:sp>
        <p:nvSpPr>
          <p:cNvPr id="5" name="Контейнер на съдържание 4"/>
          <p:cNvSpPr>
            <a:spLocks noGrp="1"/>
          </p:cNvSpPr>
          <p:nvPr>
            <p:ph sz="half" idx="4294967295"/>
          </p:nvPr>
        </p:nvSpPr>
        <p:spPr>
          <a:xfrm>
            <a:off x="541610" y="1431010"/>
            <a:ext cx="4557164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bg-BG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"Метаморфоза" прави плавни анимации и премествания на обекти във </a:t>
            </a:r>
            <a:r>
              <a:rPr lang="bg-BG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Вашата </a:t>
            </a:r>
            <a:r>
              <a:rPr lang="bg-BG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презентация. Използвате два подобни слайда, за да изпълните анимацията, но за </a:t>
            </a:r>
            <a:r>
              <a:rPr lang="bg-BG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Вашата </a:t>
            </a:r>
            <a:r>
              <a:rPr lang="bg-BG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аудитория изглежда, като че ли действието се извършва в един слайд.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bg-BG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Изберете </a:t>
            </a:r>
            <a:r>
              <a:rPr lang="bg-BG" b="1" dirty="0" smtClean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Пусни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видеото вдясно, за да видите един бърз пример.</a:t>
            </a:r>
            <a:endParaRPr lang="bg-BG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bg-BG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"Метаморфоза" е функция само при абонамент. Ако имате абонамент за Office 365, можете да я изпробвате със стъпките на следващия слайд.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bg-BG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media1">
            <a:hlinkClick r:id="" action="ppaction://media"/>
            <a:extLst>
              <a:ext uri="{FF2B5EF4-FFF2-40B4-BE49-F238E27FC236}">
                <a16:creationId xmlns="" xmlns:a16="http://schemas.microsoft.com/office/drawing/2014/main" id="{3EA5AF7A-84EC-4E9A-B6AE-28D454C7A0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9380" y="1540564"/>
            <a:ext cx="6127609" cy="344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dirty="0"/>
              <a:t>Настройване на </a:t>
            </a:r>
            <a:r>
              <a:rPr lang="bg-BG" dirty="0">
                <a:latin typeface="Segoe UI Light" panose="020B0502040204020203" pitchFamily="34" charset="0"/>
                <a:cs typeface="Segoe UI Light" panose="020B0502040204020203" pitchFamily="34" charset="0"/>
              </a:rPr>
              <a:t>Метаморфоза</a:t>
            </a:r>
          </a:p>
        </p:txBody>
      </p:sp>
      <p:sp>
        <p:nvSpPr>
          <p:cNvPr id="30" name="Контейнер за съдържание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bg-BG" dirty="0"/>
              <a:t>Опитайте сами с тези две прости "планети":</a:t>
            </a:r>
          </a:p>
        </p:txBody>
      </p:sp>
      <p:grpSp>
        <p:nvGrpSpPr>
          <p:cNvPr id="13" name="Група 12" descr="Кръгче с номер 1, в което се показва стъпка 1"/>
          <p:cNvGrpSpPr/>
          <p:nvPr/>
        </p:nvGrpSpPr>
        <p:grpSpPr bwMode="blackWhite">
          <a:xfrm>
            <a:off x="558723" y="1917997"/>
            <a:ext cx="558179" cy="409838"/>
            <a:chOff x="6953426" y="711274"/>
            <a:chExt cx="558179" cy="409838"/>
          </a:xfrm>
        </p:grpSpPr>
        <p:sp>
          <p:nvSpPr>
            <p:cNvPr id="14" name="Елипса 13" descr="Кръгче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15" name="Текстово поле 14" descr="Номер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bg-BG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6" name="Контейнер за съдържание 17"/>
          <p:cNvSpPr txBox="1">
            <a:spLocks/>
          </p:cNvSpPr>
          <p:nvPr/>
        </p:nvSpPr>
        <p:spPr>
          <a:xfrm>
            <a:off x="1066039" y="1958189"/>
            <a:ext cx="3056050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Дублиране на този слайд: Щракнете с десния бутон върху миниатюрата на слайда и изберете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Дублирай слайда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391" y="1455491"/>
            <a:ext cx="1402147" cy="1803887"/>
          </a:xfrm>
          <a:prstGeom prst="rect">
            <a:avLst/>
          </a:prstGeom>
        </p:spPr>
      </p:pic>
      <p:grpSp>
        <p:nvGrpSpPr>
          <p:cNvPr id="18" name="Група 17" descr="Кръгче с номер 2, в което се показва стъпка 2"/>
          <p:cNvGrpSpPr/>
          <p:nvPr/>
        </p:nvGrpSpPr>
        <p:grpSpPr bwMode="blackWhite">
          <a:xfrm>
            <a:off x="558723" y="2759575"/>
            <a:ext cx="558179" cy="409838"/>
            <a:chOff x="6953426" y="711274"/>
            <a:chExt cx="558179" cy="409838"/>
          </a:xfrm>
        </p:grpSpPr>
        <p:sp>
          <p:nvSpPr>
            <p:cNvPr id="23" name="Елипса 22" descr="Кръгче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24" name="Текстово поле 23" descr="Числото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bg-BG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5" name="Контейнер за съдържание 17"/>
          <p:cNvSpPr txBox="1">
            <a:spLocks/>
          </p:cNvSpPr>
          <p:nvPr/>
        </p:nvSpPr>
        <p:spPr>
          <a:xfrm>
            <a:off x="1066038" y="2799767"/>
            <a:ext cx="2771041" cy="2099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Във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втория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идентичен слайд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променете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фигурите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отдясно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някакъв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начин (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преместване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преоразмеряване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промяна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 цвета), след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което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отидете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Преходи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Метаморфоза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96" y="3159609"/>
            <a:ext cx="2468759" cy="1185923"/>
          </a:xfrm>
          <a:prstGeom prst="rect">
            <a:avLst/>
          </a:prstGeom>
        </p:spPr>
      </p:pic>
      <p:grpSp>
        <p:nvGrpSpPr>
          <p:cNvPr id="26" name="Група 25" descr="Кръгче с номер 3, в което се показва стъпка 3"/>
          <p:cNvGrpSpPr/>
          <p:nvPr/>
        </p:nvGrpSpPr>
        <p:grpSpPr bwMode="blackWhite">
          <a:xfrm>
            <a:off x="557319" y="4344232"/>
            <a:ext cx="558179" cy="409838"/>
            <a:chOff x="6953426" y="711274"/>
            <a:chExt cx="558179" cy="409838"/>
          </a:xfrm>
        </p:grpSpPr>
        <p:sp>
          <p:nvSpPr>
            <p:cNvPr id="27" name="Елипса 26" descr="Кръгче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28" name="Текстово поле 27" descr="Номер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bg-BG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9" name="Контейнер за съдържание 17"/>
          <p:cNvSpPr txBox="1">
            <a:spLocks/>
          </p:cNvSpPr>
          <p:nvPr/>
        </p:nvSpPr>
        <p:spPr>
          <a:xfrm>
            <a:off x="1076799" y="4360520"/>
            <a:ext cx="2733042" cy="1471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Върнете се към първия от двата слайда и натиснете бутона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bg-BG" dirty="0" err="1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Слайдшоу</a:t>
            </a: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след това изберете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Пусни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да видите метаморфозата на </a:t>
            </a:r>
            <a:r>
              <a:rPr lang="bg-B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Вашия 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кръг!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79" y="4344232"/>
            <a:ext cx="2134319" cy="887083"/>
          </a:xfrm>
          <a:prstGeom prst="rect">
            <a:avLst/>
          </a:prstGeom>
        </p:spPr>
      </p:pic>
      <p:sp>
        <p:nvSpPr>
          <p:cNvPr id="17" name="Контейнер за съдържание 17"/>
          <p:cNvSpPr txBox="1">
            <a:spLocks/>
          </p:cNvSpPr>
          <p:nvPr/>
        </p:nvSpPr>
        <p:spPr>
          <a:xfrm>
            <a:off x="628962" y="5832234"/>
            <a:ext cx="3449878" cy="69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Съвет: </a:t>
            </a:r>
            <a:r>
              <a:rPr lang="bg-BG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Опции за ефекти 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bg-B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дава още повече опции за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Метаморфоза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cxnSp>
        <p:nvCxnSpPr>
          <p:cNvPr id="20" name="Право съединение 19" descr="Светлосива линия, разделяща текст и изображения на &quot;Метаморфоза&quot;"/>
          <p:cNvCxnSpPr/>
          <p:nvPr/>
        </p:nvCxnSpPr>
        <p:spPr>
          <a:xfrm>
            <a:off x="6296866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Елипса 9" descr="Голям син кръг с малък светлосин кръг вътре в него"/>
          <p:cNvSpPr/>
          <p:nvPr/>
        </p:nvSpPr>
        <p:spPr>
          <a:xfrm>
            <a:off x="7236525" y="1944862"/>
            <a:ext cx="3827244" cy="37432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Елипса 10" descr="Малък светлосин кръг в голям тъмносин кръг"/>
          <p:cNvSpPr/>
          <p:nvPr/>
        </p:nvSpPr>
        <p:spPr bwMode="ltGray">
          <a:xfrm>
            <a:off x="8086223" y="2796642"/>
            <a:ext cx="2148929" cy="21017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bg-BG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Работа заедно в реално време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half" idx="4294967295"/>
          </p:nvPr>
        </p:nvSpPr>
        <p:spPr>
          <a:xfrm>
            <a:off x="541611" y="1431010"/>
            <a:ext cx="4413626" cy="39782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bg-BG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Когато споделяте </a:t>
            </a:r>
            <a:r>
              <a:rPr lang="bg-BG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Вашата </a:t>
            </a:r>
            <a:r>
              <a:rPr lang="bg-BG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презентация с други хора, ще ги видите как работят едновременно с </a:t>
            </a:r>
            <a:r>
              <a:rPr lang="bg-BG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Вас</a:t>
            </a:r>
            <a:r>
              <a:rPr lang="bg-BG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br>
              <a:rPr lang="bg-BG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bg-BG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bg-BG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bg-BG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работи:</a:t>
            </a: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4" y="2425111"/>
            <a:ext cx="3200829" cy="1475659"/>
          </a:xfrm>
          <a:prstGeom prst="rect">
            <a:avLst/>
          </a:prstGeom>
        </p:spPr>
      </p:pic>
      <p:grpSp>
        <p:nvGrpSpPr>
          <p:cNvPr id="33" name="Група 32" descr="Кръгче с номер 1, в което се показва стъпка 1"/>
          <p:cNvGrpSpPr/>
          <p:nvPr/>
        </p:nvGrpSpPr>
        <p:grpSpPr bwMode="blackWhite">
          <a:xfrm>
            <a:off x="558723" y="4531632"/>
            <a:ext cx="558179" cy="409838"/>
            <a:chOff x="6953426" y="711274"/>
            <a:chExt cx="558179" cy="409838"/>
          </a:xfrm>
        </p:grpSpPr>
        <p:sp>
          <p:nvSpPr>
            <p:cNvPr id="34" name="Елипса 33" descr="Кръгче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35" name="Текстово поле 34" descr="Номер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bg-BG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Контейнер за съдържание 17"/>
          <p:cNvSpPr txBox="1">
            <a:spLocks/>
          </p:cNvSpPr>
          <p:nvPr/>
        </p:nvSpPr>
        <p:spPr>
          <a:xfrm>
            <a:off x="1066039" y="4571824"/>
            <a:ext cx="2696774" cy="1324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Изберете </a:t>
            </a:r>
            <a:r>
              <a:rPr lang="bg-BG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Споделяне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над лентата или използвайте клавишна комбинация </a:t>
            </a:r>
            <a:r>
              <a:rPr lang="bg-BG" dirty="0" err="1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</a:t>
            </a:r>
            <a:r>
              <a:rPr lang="bg-BG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-ЩФ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за да поканите хора да работят с </a:t>
            </a:r>
            <a:r>
              <a:rPr lang="bg-B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Вас 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(можете да записвате в облака в този момент).</a:t>
            </a: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52" y="2434307"/>
            <a:ext cx="3841692" cy="2512927"/>
          </a:xfrm>
          <a:prstGeom prst="rect">
            <a:avLst/>
          </a:prstGeom>
        </p:spPr>
      </p:pic>
      <p:grpSp>
        <p:nvGrpSpPr>
          <p:cNvPr id="36" name="Група 35" descr="Кръгче с номер 2, в което се показва стъпка 2"/>
          <p:cNvGrpSpPr/>
          <p:nvPr/>
        </p:nvGrpSpPr>
        <p:grpSpPr bwMode="blackWhite">
          <a:xfrm>
            <a:off x="4249102" y="4531632"/>
            <a:ext cx="558179" cy="409838"/>
            <a:chOff x="6953426" y="711274"/>
            <a:chExt cx="558179" cy="409838"/>
          </a:xfrm>
        </p:grpSpPr>
        <p:sp>
          <p:nvSpPr>
            <p:cNvPr id="37" name="Елипса 36" descr="Кръгче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38" name="Текстово поле 37" descr="Числото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bg-BG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Контейнер за съдържание 17"/>
          <p:cNvSpPr txBox="1">
            <a:spLocks/>
          </p:cNvSpPr>
          <p:nvPr/>
        </p:nvSpPr>
        <p:spPr>
          <a:xfrm>
            <a:off x="4747855" y="4571824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Когато в презентацията има други хора, маркер </a:t>
            </a:r>
            <a:r>
              <a:rPr lang="bg-B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 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показва кой на кой слайд е...</a:t>
            </a:r>
          </a:p>
        </p:txBody>
      </p:sp>
      <p:pic>
        <p:nvPicPr>
          <p:cNvPr id="12" name="Картина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19" y="2350394"/>
            <a:ext cx="3513956" cy="2305343"/>
          </a:xfrm>
          <a:prstGeom prst="rect">
            <a:avLst/>
          </a:prstGeom>
        </p:spPr>
      </p:pic>
      <p:grpSp>
        <p:nvGrpSpPr>
          <p:cNvPr id="39" name="Група 38" descr="Кръгче с номер 3, в което се показва стъпка 3"/>
          <p:cNvGrpSpPr/>
          <p:nvPr/>
        </p:nvGrpSpPr>
        <p:grpSpPr bwMode="blackWhite">
          <a:xfrm>
            <a:off x="7930921" y="4531632"/>
            <a:ext cx="558179" cy="409838"/>
            <a:chOff x="6953426" y="711274"/>
            <a:chExt cx="558179" cy="409838"/>
          </a:xfrm>
        </p:grpSpPr>
        <p:sp>
          <p:nvSpPr>
            <p:cNvPr id="40" name="Елипса 39" descr="Кръгче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41" name="Текстово поле 40" descr="Номер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bg-BG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Контейнер за съдържание 17"/>
          <p:cNvSpPr txBox="1">
            <a:spLocks/>
          </p:cNvSpPr>
          <p:nvPr/>
        </p:nvSpPr>
        <p:spPr>
          <a:xfrm>
            <a:off x="8429668" y="4571824"/>
            <a:ext cx="2658635" cy="69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... и частта от слайда, която редактира.</a:t>
            </a: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dirty="0">
                <a:latin typeface="Segoe UI Light" panose="020B0502040204020203" pitchFamily="34" charset="0"/>
                <a:cs typeface="Segoe UI Light" panose="020B0502040204020203" pitchFamily="34" charset="0"/>
              </a:rPr>
              <a:t>Вие сте експерт с "Кажи ми"</a:t>
            </a:r>
          </a:p>
        </p:txBody>
      </p:sp>
      <p:sp>
        <p:nvSpPr>
          <p:cNvPr id="38" name="Контейнер за съдържание 17"/>
          <p:cNvSpPr txBox="1">
            <a:spLocks/>
          </p:cNvSpPr>
          <p:nvPr/>
        </p:nvSpPr>
        <p:spPr>
          <a:xfrm>
            <a:off x="541609" y="1296100"/>
            <a:ext cx="5268987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Полето "Кажи ми" намира правилната команда, когато </a:t>
            </a:r>
            <a:r>
              <a:rPr lang="bg-B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 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потрябва, </a:t>
            </a:r>
            <a:b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така че можете да спестите време и да се фокусирате върху работата си.</a:t>
            </a:r>
            <a:r>
              <a:rPr lang="bg-BG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bg-BG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bg-BG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bg-BG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bg-BG" dirty="0">
                <a:latin typeface="Segoe UI" panose="020B0502040204020203" pitchFamily="34" charset="0"/>
                <a:cs typeface="Segoe UI" panose="020B0502040204020203" pitchFamily="34" charset="0"/>
              </a:rPr>
              <a:t>Опитайте това:</a:t>
            </a:r>
          </a:p>
        </p:txBody>
      </p:sp>
      <p:grpSp>
        <p:nvGrpSpPr>
          <p:cNvPr id="4" name="Група 3" descr="Кръгче с номер 1, в което се показва стъпка 1"/>
          <p:cNvGrpSpPr/>
          <p:nvPr/>
        </p:nvGrpSpPr>
        <p:grpSpPr bwMode="blackWhite">
          <a:xfrm>
            <a:off x="558723" y="2638502"/>
            <a:ext cx="558179" cy="409838"/>
            <a:chOff x="6953426" y="711274"/>
            <a:chExt cx="558179" cy="409838"/>
          </a:xfrm>
        </p:grpSpPr>
        <p:sp>
          <p:nvSpPr>
            <p:cNvPr id="2" name="Елипса 1" descr="Кръгче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3" name="Текстово поле 2" descr="Номер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bg-BG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9" name="Контейнер за съдържание 17"/>
          <p:cNvSpPr txBox="1">
            <a:spLocks/>
          </p:cNvSpPr>
          <p:nvPr/>
        </p:nvSpPr>
        <p:spPr>
          <a:xfrm>
            <a:off x="1066039" y="2678694"/>
            <a:ext cx="3121671" cy="46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Изберете </a:t>
            </a:r>
            <a:r>
              <a:rPr lang="bg-BG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картината на робот 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вдясно.</a:t>
            </a:r>
          </a:p>
        </p:txBody>
      </p:sp>
      <p:sp>
        <p:nvSpPr>
          <p:cNvPr id="25" name="Текстово поле 16" descr="Избери ме"/>
          <p:cNvSpPr txBox="1"/>
          <p:nvPr/>
        </p:nvSpPr>
        <p:spPr>
          <a:xfrm rot="21077122">
            <a:off x="6043297" y="1772253"/>
            <a:ext cx="1334770" cy="4356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200"/>
              </a:spcAft>
              <a:tabLst>
                <a:tab pos="4931410" algn="l"/>
              </a:tabLst>
            </a:pPr>
            <a:r>
              <a:rPr lang="bg-BG" sz="1200" b="1" kern="1000" spc="100" dirty="0">
                <a:ln>
                  <a:noFill/>
                </a:ln>
                <a:solidFill>
                  <a:srgbClr val="D24726"/>
                </a:solidFill>
                <a:effectLst/>
                <a:latin typeface="Segoe UI Semibold" panose="020B07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ИЗБЕРИ МЕ</a:t>
            </a:r>
            <a:endParaRPr lang="bg-BG" sz="1200" b="1" kern="1400" dirty="0">
              <a:solidFill>
                <a:srgbClr val="D24726"/>
              </a:solidFill>
              <a:effectLst/>
              <a:latin typeface="Segoe UI Light" panose="020B0502040204020203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Картина 23" descr="Закривена стрелк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1835" flipH="1">
            <a:off x="6740574" y="1787378"/>
            <a:ext cx="851862" cy="939987"/>
          </a:xfrm>
          <a:prstGeom prst="rect">
            <a:avLst/>
          </a:prstGeom>
        </p:spPr>
      </p:pic>
      <p:pic>
        <p:nvPicPr>
          <p:cNvPr id="23" name="Картина 22" descr="Робот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741" y="1646170"/>
            <a:ext cx="2775459" cy="4531804"/>
          </a:xfrm>
          <a:prstGeom prst="rect">
            <a:avLst/>
          </a:prstGeom>
        </p:spPr>
      </p:pic>
      <p:grpSp>
        <p:nvGrpSpPr>
          <p:cNvPr id="19" name="Група 18" descr="Кръгче с номер 2, в което се показва стъпка 2"/>
          <p:cNvGrpSpPr/>
          <p:nvPr/>
        </p:nvGrpSpPr>
        <p:grpSpPr bwMode="blackWhite">
          <a:xfrm>
            <a:off x="558723" y="3312993"/>
            <a:ext cx="558179" cy="409838"/>
            <a:chOff x="6953426" y="711274"/>
            <a:chExt cx="558179" cy="409838"/>
          </a:xfrm>
        </p:grpSpPr>
        <p:sp>
          <p:nvSpPr>
            <p:cNvPr id="20" name="Елипса 19" descr="Кръгче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21" name="Текстово поле 20" descr="Числото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bg-BG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2" name="Контейнер за съдържание 17"/>
          <p:cNvSpPr txBox="1">
            <a:spLocks/>
          </p:cNvSpPr>
          <p:nvPr/>
        </p:nvSpPr>
        <p:spPr>
          <a:xfrm>
            <a:off x="1066039" y="3353185"/>
            <a:ext cx="3504072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Въведете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bg-BG" i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анимации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полето </a:t>
            </a: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Кажи ми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след това изберете </a:t>
            </a: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Добавяне на анимация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26" y="3426854"/>
            <a:ext cx="1638113" cy="189013"/>
          </a:xfrm>
          <a:prstGeom prst="rect">
            <a:avLst/>
          </a:prstGeom>
        </p:spPr>
      </p:pic>
      <p:grpSp>
        <p:nvGrpSpPr>
          <p:cNvPr id="31" name="Група 30" descr="Кръгче с номер 3, в което се показва стъпка 3"/>
          <p:cNvGrpSpPr/>
          <p:nvPr/>
        </p:nvGrpSpPr>
        <p:grpSpPr bwMode="blackWhite">
          <a:xfrm>
            <a:off x="557319" y="4263506"/>
            <a:ext cx="558179" cy="409838"/>
            <a:chOff x="6953426" y="711274"/>
            <a:chExt cx="558179" cy="409838"/>
          </a:xfrm>
        </p:grpSpPr>
        <p:sp>
          <p:nvSpPr>
            <p:cNvPr id="32" name="Елипса 31" descr="Кръгче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33" name="Текстово поле 32" descr="Номер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bg-BG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4" name="Контейнер за съдържание 17"/>
          <p:cNvSpPr txBox="1">
            <a:spLocks/>
          </p:cNvSpPr>
          <p:nvPr/>
        </p:nvSpPr>
        <p:spPr>
          <a:xfrm>
            <a:off x="1064636" y="4303697"/>
            <a:ext cx="2156546" cy="144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 rtl="0">
              <a:spcAft>
                <a:spcPts val="2000"/>
              </a:spcAft>
              <a:buNone/>
            </a:pP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Изберете анимация, като напр. </a:t>
            </a: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Мащабиране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и гледайте какво се случва.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81" y="4069080"/>
            <a:ext cx="380390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250114" cy="640080"/>
          </a:xfrm>
        </p:spPr>
        <p:txBody>
          <a:bodyPr rtlCol="0">
            <a:normAutofit/>
          </a:bodyPr>
          <a:lstStyle/>
          <a:p>
            <a:pPr rtl="0"/>
            <a:r>
              <a:rPr lang="bg-BG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Проучвайте, без да излизате от своите слайдове</a:t>
            </a:r>
          </a:p>
        </p:txBody>
      </p:sp>
      <p:sp>
        <p:nvSpPr>
          <p:cNvPr id="16" name="Контейнер за съдържание 17"/>
          <p:cNvSpPr txBox="1">
            <a:spLocks/>
          </p:cNvSpPr>
          <p:nvPr/>
        </p:nvSpPr>
        <p:spPr>
          <a:xfrm>
            <a:off x="541609" y="1296100"/>
            <a:ext cx="6093106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bg-BG" dirty="0">
                <a:latin typeface="Segoe UI" panose="020B0502040204020203" pitchFamily="34" charset="0"/>
                <a:cs typeface="Segoe UI" panose="020B0502040204020203" pitchFamily="34" charset="0"/>
              </a:rPr>
              <a:t>Интелигентното търсене внася проучването директно в PowerPoint.</a:t>
            </a:r>
            <a:br>
              <a:rPr lang="bg-BG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bg-BG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bg-BG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bg-BG" dirty="0">
                <a:latin typeface="Segoe UI" panose="020B0502040204020203" pitchFamily="34" charset="0"/>
                <a:cs typeface="Segoe UI" panose="020B0502040204020203" pitchFamily="34" charset="0"/>
              </a:rPr>
              <a:t>Опитайте това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/>
              <a:t>(</a:t>
            </a:r>
            <a:r>
              <a:rPr lang="bg-BG" dirty="0"/>
              <a:t>пример на английски език</a:t>
            </a:r>
            <a:r>
              <a:rPr lang="ru-RU" dirty="0"/>
              <a:t>)</a:t>
            </a:r>
            <a:r>
              <a:rPr lang="bg-BG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pic>
        <p:nvPicPr>
          <p:cNvPr id="18" name="Картина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8" y="2146704"/>
            <a:ext cx="11129521" cy="3193794"/>
          </a:xfrm>
          <a:prstGeom prst="rect">
            <a:avLst/>
          </a:prstGeom>
        </p:spPr>
      </p:pic>
      <p:grpSp>
        <p:nvGrpSpPr>
          <p:cNvPr id="33" name="Група 32" descr="Кръгче с номер 1, в което се показва стъпка 1"/>
          <p:cNvGrpSpPr/>
          <p:nvPr/>
        </p:nvGrpSpPr>
        <p:grpSpPr bwMode="blackWhite">
          <a:xfrm>
            <a:off x="558723" y="5233381"/>
            <a:ext cx="558179" cy="409838"/>
            <a:chOff x="6953426" y="711274"/>
            <a:chExt cx="558179" cy="409838"/>
          </a:xfrm>
        </p:grpSpPr>
        <p:sp>
          <p:nvSpPr>
            <p:cNvPr id="34" name="Елипса 33" descr="Кръгче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35" name="Текстово поле 34" descr="Номер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bg-BG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Контейнер за съдържание 17"/>
          <p:cNvSpPr txBox="1">
            <a:spLocks/>
          </p:cNvSpPr>
          <p:nvPr/>
        </p:nvSpPr>
        <p:spPr>
          <a:xfrm>
            <a:off x="1066038" y="5273573"/>
            <a:ext cx="2919669" cy="1298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Щракнете с десния бутон върху думата </a:t>
            </a:r>
            <a:r>
              <a:rPr lang="bg-BG" i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"</a:t>
            </a:r>
            <a:r>
              <a:rPr lang="en-US" i="1" dirty="0">
                <a:solidFill>
                  <a:srgbClr val="D24726"/>
                </a:solidFill>
              </a:rPr>
              <a:t>office</a:t>
            </a:r>
            <a:r>
              <a:rPr lang="bg-BG" i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"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следната фраза: </a:t>
            </a:r>
            <a:r>
              <a:rPr lang="en-US" sz="1800" dirty="0"/>
              <a:t>office furniture</a:t>
            </a:r>
            <a:endParaRPr lang="bg-BG" sz="18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Група 35" descr="Кръгче с номер 2, в което се показва стъпка 2"/>
          <p:cNvGrpSpPr/>
          <p:nvPr/>
        </p:nvGrpSpPr>
        <p:grpSpPr bwMode="blackWhite">
          <a:xfrm>
            <a:off x="4249102" y="5233381"/>
            <a:ext cx="558179" cy="409838"/>
            <a:chOff x="6953426" y="711274"/>
            <a:chExt cx="558179" cy="409838"/>
          </a:xfrm>
        </p:grpSpPr>
        <p:sp>
          <p:nvSpPr>
            <p:cNvPr id="37" name="Елипса 36" descr="Кръгче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38" name="Текстово поле 37" descr="Числото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bg-BG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Контейнер за съдържание 17"/>
          <p:cNvSpPr txBox="1">
            <a:spLocks/>
          </p:cNvSpPr>
          <p:nvPr/>
        </p:nvSpPr>
        <p:spPr>
          <a:xfrm>
            <a:off x="4747855" y="5273573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Изберете </a:t>
            </a: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Интелигентно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bg-BG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търсене</a:t>
            </a:r>
            <a:r>
              <a:rPr lang="bg-BG" dirty="0">
                <a:latin typeface="Segoe UI" panose="020B0502040204020203" pitchFamily="34" charset="0"/>
                <a:cs typeface="Segoe UI" panose="020B0502040204020203" pitchFamily="34" charset="0"/>
              </a:rPr>
              <a:t> и обърнете внимание, че резултатите са в контекста на тази фраза, а не за </a:t>
            </a:r>
            <a:r>
              <a:rPr lang="bg-BG" sz="1800" dirty="0">
                <a:latin typeface="Segoe UI" panose="020B0502040204020203" pitchFamily="34" charset="0"/>
                <a:cs typeface="Segoe UI" panose="020B0502040204020203" pitchFamily="34" charset="0"/>
              </a:rPr>
              <a:t>Приложения на Microsoft Office</a:t>
            </a:r>
            <a:r>
              <a:rPr lang="bg-BG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bg-BG" dirty="0">
              <a:solidFill>
                <a:srgbClr val="D247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9" name="Група 38" descr="Кръгче с номер 3, в което се показва стъпка 3"/>
          <p:cNvGrpSpPr/>
          <p:nvPr/>
        </p:nvGrpSpPr>
        <p:grpSpPr bwMode="blackWhite">
          <a:xfrm>
            <a:off x="7930921" y="5233381"/>
            <a:ext cx="558179" cy="409838"/>
            <a:chOff x="6953426" y="711274"/>
            <a:chExt cx="558179" cy="409838"/>
          </a:xfrm>
        </p:grpSpPr>
        <p:sp>
          <p:nvSpPr>
            <p:cNvPr id="40" name="Елипса 39" descr="Кръгче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41" name="Текстово поле 40" descr="Номер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bg-BG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Контейнер за съдържание 17"/>
          <p:cNvSpPr txBox="1">
            <a:spLocks/>
          </p:cNvSpPr>
          <p:nvPr/>
        </p:nvSpPr>
        <p:spPr>
          <a:xfrm>
            <a:off x="8429668" y="5273573"/>
            <a:ext cx="3107336" cy="134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</a:pPr>
            <a:r>
              <a:rPr lang="bg-BG" dirty="0">
                <a:latin typeface="Segoe UI" panose="020B0502040204020203" pitchFamily="34" charset="0"/>
                <a:cs typeface="Segoe UI" panose="020B0502040204020203" pitchFamily="34" charset="0"/>
              </a:rPr>
              <a:t>Просто за забавление изпробвайте интелигентното търсене отново, като щракнете с десния бутон върху думата </a:t>
            </a:r>
            <a:r>
              <a:rPr lang="bg-BG" i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</a:t>
            </a:r>
            <a:r>
              <a:rPr lang="bg-BG" dirty="0"/>
              <a:t> </a:t>
            </a:r>
            <a:r>
              <a:rPr lang="bg-BG" dirty="0">
                <a:latin typeface="Segoe UI" panose="020B0502040204020203" pitchFamily="34" charset="0"/>
                <a:cs typeface="Segoe UI" panose="020B0502040204020203" pitchFamily="34" charset="0"/>
              </a:rPr>
              <a:t>в стъпка 2.</a:t>
            </a:r>
          </a:p>
          <a:p>
            <a:pPr marL="0" indent="0" rtl="0">
              <a:spcAft>
                <a:spcPts val="2000"/>
              </a:spcAft>
              <a:buNone/>
            </a:pPr>
            <a:endParaRPr lang="bg-BG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лавие 9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bg-BG" dirty="0">
                <a:latin typeface="Segoe UI Light" panose="020B0502040204020203" pitchFamily="34" charset="0"/>
                <a:cs typeface="Segoe UI Light" panose="020B0502040204020203" pitchFamily="34" charset="0"/>
              </a:rPr>
              <a:t>Още въпроси за PowerPoint?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half" idx="4294967295"/>
          </p:nvPr>
        </p:nvSpPr>
        <p:spPr>
          <a:xfrm>
            <a:off x="541611" y="2614427"/>
            <a:ext cx="9442648" cy="3978275"/>
          </a:xfrm>
        </p:spPr>
        <p:txBody>
          <a:bodyPr rtlCol="0">
            <a:normAutofit/>
          </a:bodyPr>
          <a:lstStyle/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r>
              <a:rPr lang="bg-BG" sz="2000" spc="-30" dirty="0">
                <a:latin typeface="Segoe UI Light" panose="020B0502040204020203" pitchFamily="34" charset="0"/>
                <a:cs typeface="Segoe UI Light" panose="020B0502040204020203" pitchFamily="34" charset="0"/>
              </a:rPr>
              <a:t>Изберете бутона </a:t>
            </a:r>
            <a:r>
              <a:rPr lang="bg-BG" sz="2000" spc="-3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Кажи ми</a:t>
            </a:r>
            <a:r>
              <a:rPr lang="bg-BG" sz="2000" spc="-3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spc="-30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</a:t>
            </a:r>
            <a:r>
              <a:rPr lang="bg-BG" sz="2000" spc="-3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въведете това, което искате да знаете</a:t>
            </a:r>
            <a:r>
              <a:rPr lang="bg-BG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br>
              <a:rPr lang="bg-BG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bg-BG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ts val="3600"/>
              </a:lnSpc>
              <a:spcBef>
                <a:spcPts val="1500"/>
              </a:spcBef>
              <a:spcAft>
                <a:spcPts val="0"/>
              </a:spcAft>
            </a:pPr>
            <a:r>
              <a:rPr lang="ru-RU" sz="2000" dirty="0" err="1">
                <a:latin typeface="Segoe UI Light" panose="020B0502040204020203" pitchFamily="34" charset="0"/>
                <a:cs typeface="Segoe UI Light" panose="020B0502040204020203" pitchFamily="34" charset="0"/>
                <a:hlinkClick r:id="rId3" tooltip="Посетете блога на екипа на PowerPoint. (само на английски език)"/>
              </a:rPr>
              <a:t>Посетете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3" tooltip="Посетете блога на екипа на PowerPoint. (само на английски език)"/>
              </a:rPr>
              <a:t> блога на </a:t>
            </a:r>
            <a:r>
              <a:rPr lang="ru-RU" sz="2000" dirty="0" err="1">
                <a:latin typeface="Segoe UI Light" panose="020B0502040204020203" pitchFamily="34" charset="0"/>
                <a:cs typeface="Segoe UI Light" panose="020B0502040204020203" pitchFamily="34" charset="0"/>
                <a:hlinkClick r:id="rId3" tooltip="Посетете блога на екипа на PowerPoint. (само на английски език)"/>
              </a:rPr>
              <a:t>екипа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3" tooltip="Посетете блога на екипа на PowerPoint. (само на английски език)"/>
              </a:rPr>
              <a:t> на </a:t>
            </a:r>
            <a:r>
              <a:rPr lang="ru-RU" sz="2000" dirty="0" err="1">
                <a:latin typeface="Segoe UI Light" panose="020B0502040204020203" pitchFamily="34" charset="0"/>
                <a:cs typeface="Segoe UI Light" panose="020B0502040204020203" pitchFamily="34" charset="0"/>
                <a:hlinkClick r:id="rId3" tooltip="Посетете блога на екипа на PowerPoint. (само на английски език)"/>
              </a:rPr>
              <a:t>PowerPoint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3" tooltip="Посетете блога на екипа на PowerPoint. (само на английски език)"/>
              </a:rPr>
              <a:t>. (само на </a:t>
            </a:r>
            <a:r>
              <a:rPr lang="ru-RU" sz="2000" dirty="0" err="1">
                <a:latin typeface="Segoe UI Light" panose="020B0502040204020203" pitchFamily="34" charset="0"/>
                <a:cs typeface="Segoe UI Light" panose="020B0502040204020203" pitchFamily="34" charset="0"/>
                <a:hlinkClick r:id="rId3" tooltip="Посетете блога на екипа на PowerPoint. (само на английски език)"/>
              </a:rPr>
              <a:t>английски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3" tooltip="Посетете блога на екипа на PowerPoint. (само на английски език)"/>
              </a:rPr>
              <a:t> </a:t>
            </a:r>
            <a:r>
              <a:rPr lang="ru-RU" sz="2000" dirty="0" err="1">
                <a:latin typeface="Segoe UI Light" panose="020B0502040204020203" pitchFamily="34" charset="0"/>
                <a:cs typeface="Segoe UI Light" panose="020B0502040204020203" pitchFamily="34" charset="0"/>
                <a:hlinkClick r:id="rId3" tooltip="Посетете блога на екипа на PowerPoint. (само на английски език)"/>
              </a:rPr>
              <a:t>език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3" tooltip="Посетете блога на екипа на PowerPoint. (само на английски език)"/>
              </a:rPr>
              <a:t>)</a:t>
            </a:r>
            <a:endParaRPr lang="bg-BG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bg-BG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4" tooltip="Отидете на безплатното обучение за PowerPoint"/>
              </a:rPr>
              <a:t>Отидете на безплатното обучение за PowerPoint</a:t>
            </a:r>
            <a:endParaRPr lang="bg-BG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bg-BG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bg-BG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Картина 1" descr="Бутон &quot;Кажи ми&quo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07" y="2347568"/>
            <a:ext cx="1269672" cy="1189747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963" y="2723998"/>
            <a:ext cx="2476156" cy="2001276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541611" y="5173603"/>
            <a:ext cx="6193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bg-BG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ИЗБЕРЕТЕ СТРЕЛКАТА, КОГАТО СТЕ В РЕЖИМ НА СЛАЙДШОУ</a:t>
            </a:r>
          </a:p>
        </p:txBody>
      </p:sp>
      <p:pic>
        <p:nvPicPr>
          <p:cNvPr id="7" name="Картина 6" descr="Стрелка, сочеща надясно, с хипервръзка към безплатно обучение за PowerPoint. Изберете изображението, за да получите достъп до безплатно обучение за PowerPoint">
            <a:hlinkClick r:id="rId4" tooltip="Изберете изображението, за да получите достъп до безплатно обучение за PowerPoint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962" y="4366657"/>
            <a:ext cx="661940" cy="661940"/>
          </a:xfrm>
          <a:prstGeom prst="rect">
            <a:avLst/>
          </a:prstGeom>
        </p:spPr>
      </p:pic>
      <p:pic>
        <p:nvPicPr>
          <p:cNvPr id="12" name="Картина 11" descr="Стрелка, сочеща надясно, с хипервръзка за обратна връзка за тази обиколка. Изберете изображението, за да дадете обратна връзка за този обиколка">
            <a:hlinkClick r:id="rId3" tooltip="Изберете тук, за да посетите блога на екипа на PowerPoint."/>
            <a:extLst>
              <a:ext uri="{FF2B5EF4-FFF2-40B4-BE49-F238E27FC236}">
                <a16:creationId xmlns="" xmlns:a16="http://schemas.microsoft.com/office/drawing/2014/main" id="{BA92070A-4E3D-4794-84A9-83B8DDF3A1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962" y="3686486"/>
            <a:ext cx="661940" cy="6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окумент_Добре_дошл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684331_TF10001108" id="{C1E9E768-DCAC-4FA9-9B7A-F14ABAB9BC56}" vid="{D1A3F488-942A-463E-AB86-A06DF47EC995}"/>
    </a:ext>
  </a:extLst>
</a:theme>
</file>

<file path=ppt/theme/theme2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Добре дошли в PowerPoint</Template>
  <TotalTime>22</TotalTime>
  <Words>575</Words>
  <Application>Microsoft Office PowerPoint</Application>
  <PresentationFormat>Widescreen</PresentationFormat>
  <Paragraphs>68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Segoe UI</vt:lpstr>
      <vt:lpstr>Segoe UI Light</vt:lpstr>
      <vt:lpstr>Segoe UI Semibold</vt:lpstr>
      <vt:lpstr>SimHei</vt:lpstr>
      <vt:lpstr>Times New Roman</vt:lpstr>
      <vt:lpstr>Документ_Добре_дошли</vt:lpstr>
      <vt:lpstr>Добре дошли в PowerPoint</vt:lpstr>
      <vt:lpstr>Designer помага да предадете идеите си</vt:lpstr>
      <vt:lpstr>Как да използвате PowerPoint Designer</vt:lpstr>
      <vt:lpstr>Метаморфоза</vt:lpstr>
      <vt:lpstr>Настройване на Метаморфоза</vt:lpstr>
      <vt:lpstr>Работа заедно в реално време</vt:lpstr>
      <vt:lpstr>Вие сте експерт с "Кажи ми"</vt:lpstr>
      <vt:lpstr>Проучвайте, без да излизате от своите слайдове</vt:lpstr>
      <vt:lpstr>Още въпроси за PowerPoint?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Добре дошли в PowerPoint</dc:title>
  <dc:creator>Eli Belli</dc:creator>
  <cp:keywords/>
  <cp:lastModifiedBy>Диляна Гаджева</cp:lastModifiedBy>
  <cp:revision>3</cp:revision>
  <dcterms:created xsi:type="dcterms:W3CDTF">2018-07-30T12:37:07Z</dcterms:created>
  <dcterms:modified xsi:type="dcterms:W3CDTF">2018-08-06T03:07:47Z</dcterms:modified>
  <cp:version/>
</cp:coreProperties>
</file>